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60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</p:sldIdLst>
  <p:sldSz cy="5143500" cx="9144000"/>
  <p:notesSz cx="6858000" cy="9144000"/>
  <p:embeddedFontLst>
    <p:embeddedFont>
      <p:font typeface="Proxima Nova"/>
      <p:regular r:id="rId37"/>
      <p:bold r:id="rId38"/>
      <p:italic r:id="rId39"/>
      <p:boldItalic r:id="rId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ProximaNova-boldItalic.fntdata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slide" Target="slides/slide31.xml"/><Relationship Id="rId12" Type="http://schemas.openxmlformats.org/officeDocument/2006/relationships/slide" Target="slides/slide8.xml"/><Relationship Id="rId34" Type="http://schemas.openxmlformats.org/officeDocument/2006/relationships/slide" Target="slides/slide30.xml"/><Relationship Id="rId15" Type="http://schemas.openxmlformats.org/officeDocument/2006/relationships/slide" Target="slides/slide11.xml"/><Relationship Id="rId37" Type="http://schemas.openxmlformats.org/officeDocument/2006/relationships/font" Target="fonts/ProximaNova-regular.fntdata"/><Relationship Id="rId14" Type="http://schemas.openxmlformats.org/officeDocument/2006/relationships/slide" Target="slides/slide10.xml"/><Relationship Id="rId36" Type="http://schemas.openxmlformats.org/officeDocument/2006/relationships/slide" Target="slides/slide32.xml"/><Relationship Id="rId17" Type="http://schemas.openxmlformats.org/officeDocument/2006/relationships/slide" Target="slides/slide13.xml"/><Relationship Id="rId39" Type="http://schemas.openxmlformats.org/officeDocument/2006/relationships/font" Target="fonts/ProximaNova-italic.fntdata"/><Relationship Id="rId16" Type="http://schemas.openxmlformats.org/officeDocument/2006/relationships/slide" Target="slides/slide12.xml"/><Relationship Id="rId38" Type="http://schemas.openxmlformats.org/officeDocument/2006/relationships/font" Target="fonts/ProximaNova-bold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Shape 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Shape 1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Shape 16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TODO:  Speaker notes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Shape 16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Shape 17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Shape 18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Shape 1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Shape 19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Shape 1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Shape 2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Shape 8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Shape 21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Shape 22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Shape 22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Shape 23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Shape 24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Shape 2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Shape 2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Shape 2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Shape 2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Shape 2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Shape 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Steve, speaking from a developer’s perspective… Amit, speaking from an infrastructure perspective.  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There’s a lot of sample code to cover, this GitHub repo catalogs it all.  It will be shown again at the end of the presentation.</a:t>
            </a: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Shape 2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Shape 2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Shape 29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Shape 1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BetterCloud is a SaaS company, providing automation and analytics for SaaS customers.  We download customer data, do things that aren’t supported by the native API’s or tools, and then sync any changes.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The scale is very large, dealing with hundreds of terabytes of data.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Shape 11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Originally, BetterCloud was focused exclusively on one SaaS provider (Google).  So we used a more traditional monolithic architecture.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Shape 1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We’ve expanded to connect with multiple SaaS providers, each with their own quirks.  This drove us toward a more microservice-oriented architecture, with different areas of functionality having different scalability needs.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Shape 14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Shape 14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Shape 1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In switching from a monolithic architecture to microservices, these are 3 of the problems that we had to come to grips with.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0.jpg"/><Relationship Id="rId3" Type="http://schemas.openxmlformats.org/officeDocument/2006/relationships/image" Target="../media/image02.jpg"/><Relationship Id="rId4" Type="http://schemas.openxmlformats.org/officeDocument/2006/relationships/image" Target="../media/image0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2.jp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2.jp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2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2.jpg"/><Relationship Id="rId3" Type="http://schemas.openxmlformats.org/officeDocument/2006/relationships/image" Target="../media/image30.png"/><Relationship Id="rId4" Type="http://schemas.openxmlformats.org/officeDocument/2006/relationships/image" Target="../media/image0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2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2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2.jp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2.jp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2.jp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2.jp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2.jp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hape 10"/>
          <p:cNvPicPr preferRelativeResize="0"/>
          <p:nvPr/>
        </p:nvPicPr>
        <p:blipFill rotWithShape="1">
          <a:blip r:embed="rId2">
            <a:alphaModFix/>
          </a:blip>
          <a:srcRect b="0" l="0" r="0" t="15626"/>
          <a:stretch/>
        </p:blipFill>
        <p:spPr>
          <a:xfrm>
            <a:off x="0" y="0"/>
            <a:ext cx="914400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Shape 11"/>
          <p:cNvPicPr preferRelativeResize="0"/>
          <p:nvPr/>
        </p:nvPicPr>
        <p:blipFill rotWithShape="1">
          <a:blip r:embed="rId3">
            <a:alphaModFix amt="8000"/>
          </a:blip>
          <a:srcRect b="21327" l="2333" r="1243" t="23234"/>
          <a:stretch/>
        </p:blipFill>
        <p:spPr>
          <a:xfrm>
            <a:off x="0" y="-27300"/>
            <a:ext cx="9144000" cy="51981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Shape 12"/>
          <p:cNvSpPr/>
          <p:nvPr/>
        </p:nvSpPr>
        <p:spPr>
          <a:xfrm>
            <a:off x="339700" y="313550"/>
            <a:ext cx="8471250" cy="4534075"/>
          </a:xfrm>
          <a:custGeom>
            <a:pathLst>
              <a:path extrusionOk="0" h="181363" w="338850">
                <a:moveTo>
                  <a:pt x="149746" y="0"/>
                </a:moveTo>
                <a:lnTo>
                  <a:pt x="0" y="50"/>
                </a:lnTo>
                <a:lnTo>
                  <a:pt x="0" y="181363"/>
                </a:lnTo>
                <a:lnTo>
                  <a:pt x="338850" y="181363"/>
                </a:lnTo>
                <a:lnTo>
                  <a:pt x="338850" y="50"/>
                </a:lnTo>
                <a:lnTo>
                  <a:pt x="188151" y="0"/>
                </a:lnTo>
              </a:path>
            </a:pathLst>
          </a:custGeom>
          <a:noFill/>
          <a:ln cap="flat" cmpd="sng" w="9525">
            <a:solidFill>
              <a:srgbClr val="FFFFFF"/>
            </a:solidFill>
            <a:prstDash val="solid"/>
            <a:round/>
            <a:headEnd len="lg" w="lg" type="none"/>
            <a:tailEnd len="lg" w="lg" type="none"/>
          </a:ln>
        </p:spPr>
      </p:sp>
      <p:pic>
        <p:nvPicPr>
          <p:cNvPr id="13" name="Shape 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80743" y="211249"/>
            <a:ext cx="776100" cy="19795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Shape 14"/>
          <p:cNvSpPr txBox="1"/>
          <p:nvPr>
            <p:ph type="ctrTitle"/>
          </p:nvPr>
        </p:nvSpPr>
        <p:spPr>
          <a:xfrm>
            <a:off x="977874" y="973175"/>
            <a:ext cx="7188300" cy="20526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Clr>
                <a:srgbClr val="FFFFFF"/>
              </a:buClr>
              <a:buSzPct val="100000"/>
              <a:buFont typeface="Proxima Nova"/>
              <a:defRPr sz="3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ctr">
              <a:spcBef>
                <a:spcPts val="0"/>
              </a:spcBef>
              <a:buSzPct val="100000"/>
              <a:buFont typeface="Proxima Nova"/>
              <a:defRPr sz="52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ctr">
              <a:spcBef>
                <a:spcPts val="0"/>
              </a:spcBef>
              <a:buSzPct val="100000"/>
              <a:buFont typeface="Proxima Nova"/>
              <a:defRPr sz="52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ctr">
              <a:spcBef>
                <a:spcPts val="0"/>
              </a:spcBef>
              <a:buSzPct val="100000"/>
              <a:buFont typeface="Proxima Nova"/>
              <a:defRPr sz="52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ctr">
              <a:spcBef>
                <a:spcPts val="0"/>
              </a:spcBef>
              <a:buSzPct val="100000"/>
              <a:buFont typeface="Proxima Nova"/>
              <a:defRPr sz="52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ctr">
              <a:spcBef>
                <a:spcPts val="0"/>
              </a:spcBef>
              <a:buSzPct val="100000"/>
              <a:buFont typeface="Proxima Nova"/>
              <a:defRPr sz="52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ctr">
              <a:spcBef>
                <a:spcPts val="0"/>
              </a:spcBef>
              <a:buSzPct val="100000"/>
              <a:buFont typeface="Proxima Nova"/>
              <a:defRPr sz="52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ctr">
              <a:spcBef>
                <a:spcPts val="0"/>
              </a:spcBef>
              <a:buSzPct val="100000"/>
              <a:buFont typeface="Proxima Nova"/>
              <a:defRPr sz="52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ctr">
              <a:spcBef>
                <a:spcPts val="0"/>
              </a:spcBef>
              <a:buSzPct val="100000"/>
              <a:buFont typeface="Proxima Nova"/>
              <a:defRPr sz="52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5" name="Shape 15"/>
          <p:cNvSpPr txBox="1"/>
          <p:nvPr>
            <p:ph idx="1" type="subTitle"/>
          </p:nvPr>
        </p:nvSpPr>
        <p:spPr>
          <a:xfrm>
            <a:off x="311700" y="3062725"/>
            <a:ext cx="8520600" cy="792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3C55"/>
              </a:buClr>
              <a:buSzPct val="100000"/>
              <a:buFont typeface="Proxima Nova"/>
              <a:buNone/>
              <a:defRPr b="1" sz="1100">
                <a:solidFill>
                  <a:srgbClr val="133C55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Proxima Nova"/>
              <a:buNone/>
              <a:defRPr b="1" sz="28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Proxima Nova"/>
              <a:buNone/>
              <a:defRPr b="1" sz="28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Proxima Nova"/>
              <a:buNone/>
              <a:defRPr b="1" sz="28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Proxima Nova"/>
              <a:buNone/>
              <a:defRPr b="1" sz="28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Proxima Nova"/>
              <a:buNone/>
              <a:defRPr b="1" sz="28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Proxima Nova"/>
              <a:buNone/>
              <a:defRPr b="1" sz="28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Proxima Nova"/>
              <a:buNone/>
              <a:defRPr b="1" sz="28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Proxima Nova"/>
              <a:buNone/>
              <a:defRPr b="1" sz="28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Half-Slide - light blue">
    <p:bg>
      <p:bgPr>
        <a:solidFill>
          <a:srgbClr val="FFFFFF"/>
        </a:solid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/>
          <p:nvPr/>
        </p:nvSpPr>
        <p:spPr>
          <a:xfrm>
            <a:off x="-7200" y="-14624"/>
            <a:ext cx="4579200" cy="5198100"/>
          </a:xfrm>
          <a:prstGeom prst="rect">
            <a:avLst/>
          </a:prstGeom>
          <a:solidFill>
            <a:srgbClr val="259FC9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0" name="Shape 60"/>
          <p:cNvSpPr txBox="1"/>
          <p:nvPr>
            <p:ph type="title"/>
          </p:nvPr>
        </p:nvSpPr>
        <p:spPr>
          <a:xfrm>
            <a:off x="520800" y="1091425"/>
            <a:ext cx="34377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None/>
              <a:defRPr b="1" sz="3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buNone/>
              <a:defRPr sz="3000"/>
            </a:lvl2pPr>
            <a:lvl3pPr lvl="2">
              <a:spcBef>
                <a:spcPts val="0"/>
              </a:spcBef>
              <a:buNone/>
              <a:defRPr sz="3000"/>
            </a:lvl3pPr>
            <a:lvl4pPr lvl="3">
              <a:spcBef>
                <a:spcPts val="0"/>
              </a:spcBef>
              <a:buNone/>
              <a:defRPr sz="3000"/>
            </a:lvl4pPr>
            <a:lvl5pPr lvl="4">
              <a:spcBef>
                <a:spcPts val="0"/>
              </a:spcBef>
              <a:buNone/>
              <a:defRPr sz="3000"/>
            </a:lvl5pPr>
            <a:lvl6pPr lvl="5">
              <a:spcBef>
                <a:spcPts val="0"/>
              </a:spcBef>
              <a:buNone/>
              <a:defRPr sz="3000"/>
            </a:lvl6pPr>
            <a:lvl7pPr lvl="6">
              <a:spcBef>
                <a:spcPts val="0"/>
              </a:spcBef>
              <a:buNone/>
              <a:defRPr sz="3000"/>
            </a:lvl7pPr>
            <a:lvl8pPr lvl="7">
              <a:spcBef>
                <a:spcPts val="0"/>
              </a:spcBef>
              <a:buNone/>
              <a:defRPr sz="3000"/>
            </a:lvl8pPr>
            <a:lvl9pPr lvl="8" rtl="0">
              <a:spcBef>
                <a:spcPts val="0"/>
              </a:spcBef>
              <a:buNone/>
              <a:defRPr sz="3000"/>
            </a:lvl9pPr>
          </a:lstStyle>
          <a:p/>
        </p:txBody>
      </p:sp>
      <p:sp>
        <p:nvSpPr>
          <p:cNvPr id="61" name="Shape 61"/>
          <p:cNvSpPr txBox="1"/>
          <p:nvPr>
            <p:ph idx="1" type="body"/>
          </p:nvPr>
        </p:nvSpPr>
        <p:spPr>
          <a:xfrm>
            <a:off x="5087275" y="1168375"/>
            <a:ext cx="3327600" cy="26775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Font typeface="Proxima Nova"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buFont typeface="Proxima Nova"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buFont typeface="Proxima Nova"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buFont typeface="Proxima Nova"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buFont typeface="Proxima Nova"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buFont typeface="Proxima Nova"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buFont typeface="Proxima Nova"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buFont typeface="Proxima Nova"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Font typeface="Proxima Nova"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62" name="Shape 62"/>
          <p:cNvSpPr txBox="1"/>
          <p:nvPr/>
        </p:nvSpPr>
        <p:spPr>
          <a:xfrm rot="-5400000">
            <a:off x="7979686" y="3706776"/>
            <a:ext cx="13182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lvl="0" rtl="0">
              <a:lnSpc>
                <a:spcPct val="135000"/>
              </a:lnSpc>
              <a:spcBef>
                <a:spcPts val="0"/>
              </a:spcBef>
              <a:buNone/>
            </a:pPr>
            <a:r>
              <a:rPr lang="en" sz="600">
                <a:solidFill>
                  <a:srgbClr val="133C55"/>
                </a:solidFill>
                <a:latin typeface="Proxima Nova"/>
                <a:ea typeface="Proxima Nova"/>
                <a:cs typeface="Proxima Nova"/>
                <a:sym typeface="Proxima Nova"/>
              </a:rPr>
              <a:t>B E T T E R C L O U D   2 0 1 7</a:t>
            </a:r>
          </a:p>
        </p:txBody>
      </p:sp>
      <p:cxnSp>
        <p:nvCxnSpPr>
          <p:cNvPr id="63" name="Shape 63"/>
          <p:cNvCxnSpPr/>
          <p:nvPr/>
        </p:nvCxnSpPr>
        <p:spPr>
          <a:xfrm>
            <a:off x="8722877" y="4601725"/>
            <a:ext cx="0" cy="551400"/>
          </a:xfrm>
          <a:prstGeom prst="straightConnector1">
            <a:avLst/>
          </a:prstGeom>
          <a:noFill/>
          <a:ln cap="flat" cmpd="sng" w="9525">
            <a:solidFill>
              <a:srgbClr val="133C55"/>
            </a:solidFill>
            <a:prstDash val="solid"/>
            <a:round/>
            <a:headEnd len="lg" w="lg" type="none"/>
            <a:tailEnd len="lg" w="lg" type="none"/>
          </a:ln>
        </p:spPr>
      </p:cxnSp>
      <p:pic>
        <p:nvPicPr>
          <p:cNvPr id="64" name="Shape 64"/>
          <p:cNvPicPr preferRelativeResize="0"/>
          <p:nvPr/>
        </p:nvPicPr>
        <p:blipFill rotWithShape="1">
          <a:blip r:embed="rId2">
            <a:alphaModFix amt="7000"/>
          </a:blip>
          <a:srcRect b="21327" l="2332" r="49379" t="23234"/>
          <a:stretch/>
        </p:blipFill>
        <p:spPr>
          <a:xfrm>
            <a:off x="1" y="-27300"/>
            <a:ext cx="4579200" cy="519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Half-Slide - dark blue">
    <p:bg>
      <p:bgPr>
        <a:solidFill>
          <a:srgbClr val="FFFFFF"/>
        </a:solid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/>
          <p:nvPr/>
        </p:nvSpPr>
        <p:spPr>
          <a:xfrm>
            <a:off x="-7200" y="-14624"/>
            <a:ext cx="4579200" cy="5198100"/>
          </a:xfrm>
          <a:prstGeom prst="rect">
            <a:avLst/>
          </a:prstGeom>
          <a:solidFill>
            <a:srgbClr val="133C55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7" name="Shape 67"/>
          <p:cNvSpPr txBox="1"/>
          <p:nvPr>
            <p:ph type="title"/>
          </p:nvPr>
        </p:nvSpPr>
        <p:spPr>
          <a:xfrm>
            <a:off x="520800" y="1091425"/>
            <a:ext cx="34377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None/>
              <a:defRPr b="1" sz="3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3000"/>
            </a:lvl2pPr>
            <a:lvl3pPr lvl="2" rtl="0">
              <a:spcBef>
                <a:spcPts val="0"/>
              </a:spcBef>
              <a:buNone/>
              <a:defRPr sz="3000"/>
            </a:lvl3pPr>
            <a:lvl4pPr lvl="3" rtl="0">
              <a:spcBef>
                <a:spcPts val="0"/>
              </a:spcBef>
              <a:buNone/>
              <a:defRPr sz="3000"/>
            </a:lvl4pPr>
            <a:lvl5pPr lvl="4" rtl="0">
              <a:spcBef>
                <a:spcPts val="0"/>
              </a:spcBef>
              <a:buNone/>
              <a:defRPr sz="3000"/>
            </a:lvl5pPr>
            <a:lvl6pPr lvl="5" rtl="0">
              <a:spcBef>
                <a:spcPts val="0"/>
              </a:spcBef>
              <a:buNone/>
              <a:defRPr sz="3000"/>
            </a:lvl6pPr>
            <a:lvl7pPr lvl="6" rtl="0">
              <a:spcBef>
                <a:spcPts val="0"/>
              </a:spcBef>
              <a:buNone/>
              <a:defRPr sz="3000"/>
            </a:lvl7pPr>
            <a:lvl8pPr lvl="7" rtl="0">
              <a:spcBef>
                <a:spcPts val="0"/>
              </a:spcBef>
              <a:buNone/>
              <a:defRPr sz="3000"/>
            </a:lvl8pPr>
            <a:lvl9pPr lvl="8" rtl="0">
              <a:spcBef>
                <a:spcPts val="0"/>
              </a:spcBef>
              <a:buNone/>
              <a:defRPr sz="3000"/>
            </a:lvl9pPr>
          </a:lstStyle>
          <a:p/>
        </p:txBody>
      </p:sp>
      <p:sp>
        <p:nvSpPr>
          <p:cNvPr id="68" name="Shape 68"/>
          <p:cNvSpPr txBox="1"/>
          <p:nvPr>
            <p:ph idx="1" type="body"/>
          </p:nvPr>
        </p:nvSpPr>
        <p:spPr>
          <a:xfrm>
            <a:off x="5087275" y="1168375"/>
            <a:ext cx="3327600" cy="26775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Font typeface="Proxima Nova"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Font typeface="Proxima Nova"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Font typeface="Proxima Nova"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Font typeface="Proxima Nova"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Font typeface="Proxima Nova"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Font typeface="Proxima Nova"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Font typeface="Proxima Nova"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Font typeface="Proxima Nova"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Font typeface="Proxima Nova"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69" name="Shape 69"/>
          <p:cNvSpPr txBox="1"/>
          <p:nvPr/>
        </p:nvSpPr>
        <p:spPr>
          <a:xfrm rot="-5400000">
            <a:off x="7979686" y="3706776"/>
            <a:ext cx="13182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lvl="0" rtl="0">
              <a:lnSpc>
                <a:spcPct val="135000"/>
              </a:lnSpc>
              <a:spcBef>
                <a:spcPts val="0"/>
              </a:spcBef>
              <a:buNone/>
            </a:pPr>
            <a:r>
              <a:rPr lang="en" sz="600">
                <a:solidFill>
                  <a:srgbClr val="133C55"/>
                </a:solidFill>
                <a:latin typeface="Proxima Nova"/>
                <a:ea typeface="Proxima Nova"/>
                <a:cs typeface="Proxima Nova"/>
                <a:sym typeface="Proxima Nova"/>
              </a:rPr>
              <a:t>B E T T E R C L O U D   2 0 1 7</a:t>
            </a:r>
          </a:p>
        </p:txBody>
      </p:sp>
      <p:cxnSp>
        <p:nvCxnSpPr>
          <p:cNvPr id="70" name="Shape 70"/>
          <p:cNvCxnSpPr/>
          <p:nvPr/>
        </p:nvCxnSpPr>
        <p:spPr>
          <a:xfrm>
            <a:off x="8722877" y="4601725"/>
            <a:ext cx="0" cy="551400"/>
          </a:xfrm>
          <a:prstGeom prst="straightConnector1">
            <a:avLst/>
          </a:prstGeom>
          <a:noFill/>
          <a:ln cap="flat" cmpd="sng" w="9525">
            <a:solidFill>
              <a:srgbClr val="133C55"/>
            </a:solidFill>
            <a:prstDash val="solid"/>
            <a:round/>
            <a:headEnd len="lg" w="lg" type="none"/>
            <a:tailEnd len="lg" w="lg" type="none"/>
          </a:ln>
        </p:spPr>
      </p:cxnSp>
      <p:pic>
        <p:nvPicPr>
          <p:cNvPr id="71" name="Shape 71"/>
          <p:cNvPicPr preferRelativeResize="0"/>
          <p:nvPr/>
        </p:nvPicPr>
        <p:blipFill rotWithShape="1">
          <a:blip r:embed="rId2">
            <a:alphaModFix amt="7000"/>
          </a:blip>
          <a:srcRect b="21327" l="2332" r="49379" t="23234"/>
          <a:stretch/>
        </p:blipFill>
        <p:spPr>
          <a:xfrm>
            <a:off x="1" y="-27300"/>
            <a:ext cx="4579200" cy="519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White - left bar">
    <p:bg>
      <p:bgPr>
        <a:solidFill>
          <a:srgbClr val="259FC9"/>
        </a:solid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/>
          <p:nvPr/>
        </p:nvSpPr>
        <p:spPr>
          <a:xfrm>
            <a:off x="125875" y="0"/>
            <a:ext cx="90183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74" name="Shape 74"/>
          <p:cNvPicPr preferRelativeResize="0"/>
          <p:nvPr/>
        </p:nvPicPr>
        <p:blipFill rotWithShape="1">
          <a:blip r:embed="rId2">
            <a:alphaModFix amt="5000"/>
          </a:blip>
          <a:srcRect b="21327" l="2333" r="1243" t="23234"/>
          <a:stretch/>
        </p:blipFill>
        <p:spPr>
          <a:xfrm>
            <a:off x="2" y="-27300"/>
            <a:ext cx="9144000" cy="51981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Shape 75"/>
          <p:cNvSpPr txBox="1"/>
          <p:nvPr>
            <p:ph type="title"/>
          </p:nvPr>
        </p:nvSpPr>
        <p:spPr>
          <a:xfrm>
            <a:off x="463800" y="310475"/>
            <a:ext cx="8216400" cy="841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buClr>
                <a:srgbClr val="259FC9"/>
              </a:buClr>
              <a:buSzPct val="100000"/>
              <a:buFont typeface="Proxima Nova"/>
              <a:defRPr b="1" sz="2800">
                <a:solidFill>
                  <a:srgbClr val="259FC9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 algn="ctr">
              <a:spcBef>
                <a:spcPts val="0"/>
              </a:spcBef>
              <a:buSzPct val="100000"/>
              <a:defRPr sz="2800"/>
            </a:lvl2pPr>
            <a:lvl3pPr lvl="2" rtl="0" algn="ctr">
              <a:spcBef>
                <a:spcPts val="0"/>
              </a:spcBef>
              <a:buSzPct val="100000"/>
              <a:defRPr sz="2800"/>
            </a:lvl3pPr>
            <a:lvl4pPr lvl="3" rtl="0" algn="ctr">
              <a:spcBef>
                <a:spcPts val="0"/>
              </a:spcBef>
              <a:buSzPct val="100000"/>
              <a:defRPr sz="2800"/>
            </a:lvl4pPr>
            <a:lvl5pPr lvl="4" rtl="0" algn="ctr">
              <a:spcBef>
                <a:spcPts val="0"/>
              </a:spcBef>
              <a:buSzPct val="100000"/>
              <a:defRPr sz="2800"/>
            </a:lvl5pPr>
            <a:lvl6pPr lvl="5" rtl="0" algn="ctr">
              <a:spcBef>
                <a:spcPts val="0"/>
              </a:spcBef>
              <a:buSzPct val="100000"/>
              <a:defRPr sz="2800"/>
            </a:lvl6pPr>
            <a:lvl7pPr lvl="6" rtl="0" algn="ctr">
              <a:spcBef>
                <a:spcPts val="0"/>
              </a:spcBef>
              <a:buSzPct val="100000"/>
              <a:defRPr sz="2800"/>
            </a:lvl7pPr>
            <a:lvl8pPr lvl="7" rtl="0" algn="ctr">
              <a:spcBef>
                <a:spcPts val="0"/>
              </a:spcBef>
              <a:buSzPct val="100000"/>
              <a:defRPr sz="2800"/>
            </a:lvl8pPr>
            <a:lvl9pPr lvl="8" rtl="0" algn="ctr">
              <a:spcBef>
                <a:spcPts val="0"/>
              </a:spcBef>
              <a:buSzPct val="100000"/>
              <a:defRPr sz="2800"/>
            </a:lvl9pPr>
          </a:lstStyle>
          <a:p/>
        </p:txBody>
      </p:sp>
      <p:sp>
        <p:nvSpPr>
          <p:cNvPr id="76" name="Shape 76"/>
          <p:cNvSpPr txBox="1"/>
          <p:nvPr/>
        </p:nvSpPr>
        <p:spPr>
          <a:xfrm rot="-5400000">
            <a:off x="7979686" y="3706776"/>
            <a:ext cx="13182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lvl="0" rtl="0">
              <a:lnSpc>
                <a:spcPct val="135000"/>
              </a:lnSpc>
              <a:spcBef>
                <a:spcPts val="0"/>
              </a:spcBef>
              <a:buNone/>
            </a:pPr>
            <a:r>
              <a:rPr lang="en" sz="600">
                <a:solidFill>
                  <a:srgbClr val="259FC9"/>
                </a:solidFill>
                <a:latin typeface="Proxima Nova"/>
                <a:ea typeface="Proxima Nova"/>
                <a:cs typeface="Proxima Nova"/>
                <a:sym typeface="Proxima Nova"/>
              </a:rPr>
              <a:t>B E T T E R C L O U D   2 0 1 7</a:t>
            </a:r>
          </a:p>
        </p:txBody>
      </p:sp>
      <p:cxnSp>
        <p:nvCxnSpPr>
          <p:cNvPr id="77" name="Shape 77"/>
          <p:cNvCxnSpPr/>
          <p:nvPr/>
        </p:nvCxnSpPr>
        <p:spPr>
          <a:xfrm>
            <a:off x="8722877" y="4601725"/>
            <a:ext cx="0" cy="551400"/>
          </a:xfrm>
          <a:prstGeom prst="straightConnector1">
            <a:avLst/>
          </a:prstGeom>
          <a:noFill/>
          <a:ln cap="flat" cmpd="sng" w="9525">
            <a:solidFill>
              <a:srgbClr val="259FC9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78" name="Shape 78"/>
          <p:cNvSpPr txBox="1"/>
          <p:nvPr>
            <p:ph idx="1" type="body"/>
          </p:nvPr>
        </p:nvSpPr>
        <p:spPr>
          <a:xfrm>
            <a:off x="463800" y="1311787"/>
            <a:ext cx="7774800" cy="3131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Font typeface="Proxima Nova"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buFont typeface="Proxima Nova"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buFont typeface="Proxima Nova"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buFont typeface="Proxima Nova"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buFont typeface="Proxima Nova"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buFont typeface="Proxima Nova"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buFont typeface="Proxima Nova"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buFont typeface="Proxima Nova"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Font typeface="Proxima Nova"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END TITLE">
    <p:bg>
      <p:bgPr>
        <a:solidFill>
          <a:srgbClr val="133C55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/>
          <p:nvPr/>
        </p:nvSpPr>
        <p:spPr>
          <a:xfrm>
            <a:off x="351480" y="317575"/>
            <a:ext cx="8463000" cy="4527300"/>
          </a:xfrm>
          <a:prstGeom prst="rect">
            <a:avLst/>
          </a:prstGeom>
          <a:noFill/>
          <a:ln cap="flat" cmpd="sng" w="9525">
            <a:solidFill>
              <a:srgbClr val="259FC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8" name="Shape 18"/>
          <p:cNvPicPr preferRelativeResize="0"/>
          <p:nvPr/>
        </p:nvPicPr>
        <p:blipFill rotWithShape="1">
          <a:blip r:embed="rId2">
            <a:alphaModFix amt="6000"/>
          </a:blip>
          <a:srcRect b="21327" l="2333" r="1243" t="23234"/>
          <a:stretch/>
        </p:blipFill>
        <p:spPr>
          <a:xfrm>
            <a:off x="0" y="-27300"/>
            <a:ext cx="9144000" cy="51981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utterstock_348384155.jpg" id="19" name="Shape 19"/>
          <p:cNvPicPr preferRelativeResize="0"/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>
            <a:off x="0" y="0"/>
            <a:ext cx="9144002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Shape 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47286" y="1269175"/>
            <a:ext cx="2442974" cy="623099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Shape 21"/>
          <p:cNvSpPr txBox="1"/>
          <p:nvPr>
            <p:ph type="ctrTitle"/>
          </p:nvPr>
        </p:nvSpPr>
        <p:spPr>
          <a:xfrm>
            <a:off x="977875" y="2099375"/>
            <a:ext cx="7188300" cy="11334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 algn="ctr">
              <a:spcBef>
                <a:spcPts val="0"/>
              </a:spcBef>
              <a:buClr>
                <a:srgbClr val="FFFFFF"/>
              </a:buClr>
              <a:buSzPct val="100000"/>
              <a:buFont typeface="Proxima Nova"/>
              <a:defRPr sz="3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 algn="ctr">
              <a:spcBef>
                <a:spcPts val="0"/>
              </a:spcBef>
              <a:buSzPct val="100000"/>
              <a:buFont typeface="Proxima Nova"/>
              <a:defRPr sz="52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 algn="ctr">
              <a:spcBef>
                <a:spcPts val="0"/>
              </a:spcBef>
              <a:buSzPct val="100000"/>
              <a:buFont typeface="Proxima Nova"/>
              <a:defRPr sz="52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 algn="ctr">
              <a:spcBef>
                <a:spcPts val="0"/>
              </a:spcBef>
              <a:buSzPct val="100000"/>
              <a:buFont typeface="Proxima Nova"/>
              <a:defRPr sz="52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 algn="ctr">
              <a:spcBef>
                <a:spcPts val="0"/>
              </a:spcBef>
              <a:buSzPct val="100000"/>
              <a:buFont typeface="Proxima Nova"/>
              <a:defRPr sz="52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 algn="ctr">
              <a:spcBef>
                <a:spcPts val="0"/>
              </a:spcBef>
              <a:buSzPct val="100000"/>
              <a:buFont typeface="Proxima Nova"/>
              <a:defRPr sz="52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 algn="ctr">
              <a:spcBef>
                <a:spcPts val="0"/>
              </a:spcBef>
              <a:buSzPct val="100000"/>
              <a:buFont typeface="Proxima Nova"/>
              <a:defRPr sz="52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 algn="ctr">
              <a:spcBef>
                <a:spcPts val="0"/>
              </a:spcBef>
              <a:buSzPct val="100000"/>
              <a:buFont typeface="Proxima Nova"/>
              <a:defRPr sz="52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 algn="ctr">
              <a:spcBef>
                <a:spcPts val="0"/>
              </a:spcBef>
              <a:buSzPct val="100000"/>
              <a:buFont typeface="Proxima Nova"/>
              <a:defRPr sz="52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22" name="Shape 22"/>
          <p:cNvSpPr txBox="1"/>
          <p:nvPr>
            <p:ph idx="1" type="subTitle"/>
          </p:nvPr>
        </p:nvSpPr>
        <p:spPr>
          <a:xfrm>
            <a:off x="311700" y="3439875"/>
            <a:ext cx="8520600" cy="792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859"/>
              </a:buClr>
              <a:buSzPct val="100000"/>
              <a:buFont typeface="Proxima Nova"/>
              <a:buNone/>
              <a:defRPr b="1" sz="1100">
                <a:solidFill>
                  <a:srgbClr val="FF6859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859"/>
              </a:buClr>
              <a:buSzPct val="100000"/>
              <a:buFont typeface="Proxima Nova"/>
              <a:buNone/>
              <a:defRPr sz="2800">
                <a:solidFill>
                  <a:srgbClr val="FF6859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859"/>
              </a:buClr>
              <a:buSzPct val="100000"/>
              <a:buFont typeface="Proxima Nova"/>
              <a:buNone/>
              <a:defRPr sz="2800">
                <a:solidFill>
                  <a:srgbClr val="FF6859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859"/>
              </a:buClr>
              <a:buSzPct val="100000"/>
              <a:buFont typeface="Proxima Nova"/>
              <a:buNone/>
              <a:defRPr sz="2800">
                <a:solidFill>
                  <a:srgbClr val="FF6859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859"/>
              </a:buClr>
              <a:buSzPct val="100000"/>
              <a:buFont typeface="Proxima Nova"/>
              <a:buNone/>
              <a:defRPr sz="2800">
                <a:solidFill>
                  <a:srgbClr val="FF6859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859"/>
              </a:buClr>
              <a:buSzPct val="100000"/>
              <a:buFont typeface="Proxima Nova"/>
              <a:buNone/>
              <a:defRPr sz="2800">
                <a:solidFill>
                  <a:srgbClr val="FF6859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859"/>
              </a:buClr>
              <a:buSzPct val="100000"/>
              <a:buFont typeface="Proxima Nova"/>
              <a:buNone/>
              <a:defRPr sz="2800">
                <a:solidFill>
                  <a:srgbClr val="FF6859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859"/>
              </a:buClr>
              <a:buSzPct val="100000"/>
              <a:buFont typeface="Proxima Nova"/>
              <a:buNone/>
              <a:defRPr sz="2800">
                <a:solidFill>
                  <a:srgbClr val="FF6859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859"/>
              </a:buClr>
              <a:buSzPct val="100000"/>
              <a:buFont typeface="Proxima Nova"/>
              <a:buNone/>
              <a:defRPr sz="2800">
                <a:solidFill>
                  <a:srgbClr val="FF6859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Blank - dark blue">
    <p:bg>
      <p:bgPr>
        <a:solidFill>
          <a:srgbClr val="133C55"/>
        </a:solidFill>
      </p:bgPr>
    </p:bg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Shape 24"/>
          <p:cNvPicPr preferRelativeResize="0"/>
          <p:nvPr/>
        </p:nvPicPr>
        <p:blipFill rotWithShape="1">
          <a:blip r:embed="rId2">
            <a:alphaModFix amt="7000"/>
          </a:blip>
          <a:srcRect b="21327" l="2333" r="1243" t="23234"/>
          <a:stretch/>
        </p:blipFill>
        <p:spPr>
          <a:xfrm>
            <a:off x="2" y="-27300"/>
            <a:ext cx="9144000" cy="5198100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Shape 25"/>
          <p:cNvSpPr txBox="1"/>
          <p:nvPr>
            <p:ph type="title"/>
          </p:nvPr>
        </p:nvSpPr>
        <p:spPr>
          <a:xfrm>
            <a:off x="463800" y="284400"/>
            <a:ext cx="8216400" cy="8418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Clr>
                <a:srgbClr val="FFFFFF"/>
              </a:buClr>
              <a:buSzPct val="100000"/>
              <a:buFont typeface="Proxima Nova"/>
              <a:defRPr b="1" sz="2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ctr">
              <a:spcBef>
                <a:spcPts val="0"/>
              </a:spcBef>
              <a:buSzPct val="100000"/>
              <a:defRPr sz="2800"/>
            </a:lvl2pPr>
            <a:lvl3pPr lvl="2" algn="ctr">
              <a:spcBef>
                <a:spcPts val="0"/>
              </a:spcBef>
              <a:buSzPct val="100000"/>
              <a:defRPr sz="2800"/>
            </a:lvl3pPr>
            <a:lvl4pPr lvl="3" algn="ctr">
              <a:spcBef>
                <a:spcPts val="0"/>
              </a:spcBef>
              <a:buSzPct val="100000"/>
              <a:defRPr sz="2800"/>
            </a:lvl4pPr>
            <a:lvl5pPr lvl="4" algn="ctr">
              <a:spcBef>
                <a:spcPts val="0"/>
              </a:spcBef>
              <a:buSzPct val="100000"/>
              <a:defRPr sz="2800"/>
            </a:lvl5pPr>
            <a:lvl6pPr lvl="5" algn="ctr">
              <a:spcBef>
                <a:spcPts val="0"/>
              </a:spcBef>
              <a:buSzPct val="100000"/>
              <a:defRPr sz="2800"/>
            </a:lvl6pPr>
            <a:lvl7pPr lvl="6" algn="ctr">
              <a:spcBef>
                <a:spcPts val="0"/>
              </a:spcBef>
              <a:buSzPct val="100000"/>
              <a:defRPr sz="2800"/>
            </a:lvl7pPr>
            <a:lvl8pPr lvl="7" algn="ctr">
              <a:spcBef>
                <a:spcPts val="0"/>
              </a:spcBef>
              <a:buSzPct val="100000"/>
              <a:defRPr sz="2800"/>
            </a:lvl8pPr>
            <a:lvl9pPr lvl="8" algn="ctr">
              <a:spcBef>
                <a:spcPts val="0"/>
              </a:spcBef>
              <a:buSzPct val="100000"/>
              <a:defRPr sz="2800"/>
            </a:lvl9pPr>
          </a:lstStyle>
          <a:p/>
        </p:txBody>
      </p:sp>
      <p:sp>
        <p:nvSpPr>
          <p:cNvPr id="26" name="Shape 26"/>
          <p:cNvSpPr txBox="1"/>
          <p:nvPr/>
        </p:nvSpPr>
        <p:spPr>
          <a:xfrm rot="-5400000">
            <a:off x="7979686" y="3706776"/>
            <a:ext cx="13182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lvl="0" rtl="0">
              <a:lnSpc>
                <a:spcPct val="135000"/>
              </a:lnSpc>
              <a:spcBef>
                <a:spcPts val="0"/>
              </a:spcBef>
              <a:buNone/>
            </a:pPr>
            <a:r>
              <a:rPr lang="en" sz="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B E T T E R C L O U D   2 0 1 7</a:t>
            </a:r>
          </a:p>
        </p:txBody>
      </p:sp>
      <p:cxnSp>
        <p:nvCxnSpPr>
          <p:cNvPr id="27" name="Shape 27"/>
          <p:cNvCxnSpPr/>
          <p:nvPr/>
        </p:nvCxnSpPr>
        <p:spPr>
          <a:xfrm>
            <a:off x="8722877" y="4601725"/>
            <a:ext cx="0" cy="551400"/>
          </a:xfrm>
          <a:prstGeom prst="straightConnector1">
            <a:avLst/>
          </a:prstGeom>
          <a:noFill/>
          <a:ln cap="flat" cmpd="sng" w="9525">
            <a:solidFill>
              <a:srgbClr val="29B1E1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28" name="Shape 28"/>
          <p:cNvSpPr txBox="1"/>
          <p:nvPr>
            <p:ph idx="1" type="body"/>
          </p:nvPr>
        </p:nvSpPr>
        <p:spPr>
          <a:xfrm>
            <a:off x="463800" y="1311787"/>
            <a:ext cx="7774800" cy="3131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Clr>
                <a:srgbClr val="FFFFFF"/>
              </a:buClr>
              <a:buFont typeface="Proxima Nova"/>
              <a:defRPr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buFont typeface="Proxima Nova"/>
              <a:defRPr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buFont typeface="Proxima Nova"/>
              <a:defRPr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buFont typeface="Proxima Nova"/>
              <a:defRPr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buFont typeface="Proxima Nova"/>
              <a:defRPr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buFont typeface="Proxima Nova"/>
              <a:defRPr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buFont typeface="Proxima Nova"/>
              <a:defRPr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buFont typeface="Proxima Nova"/>
              <a:defRPr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buFont typeface="Proxima Nova"/>
              <a:defRPr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cxnSp>
        <p:nvCxnSpPr>
          <p:cNvPr id="29" name="Shape 29"/>
          <p:cNvCxnSpPr/>
          <p:nvPr/>
        </p:nvCxnSpPr>
        <p:spPr>
          <a:xfrm>
            <a:off x="563700" y="1116150"/>
            <a:ext cx="7632000" cy="0"/>
          </a:xfrm>
          <a:prstGeom prst="straightConnector1">
            <a:avLst/>
          </a:prstGeom>
          <a:noFill/>
          <a:ln cap="flat" cmpd="sng" w="9525">
            <a:solidFill>
              <a:srgbClr val="259FC9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lank - dark blue 2">
    <p:bg>
      <p:bgPr>
        <a:solidFill>
          <a:srgbClr val="133C55"/>
        </a:solid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Shape 31"/>
          <p:cNvPicPr preferRelativeResize="0"/>
          <p:nvPr/>
        </p:nvPicPr>
        <p:blipFill rotWithShape="1">
          <a:blip r:embed="rId2">
            <a:alphaModFix amt="7000"/>
          </a:blip>
          <a:srcRect b="21327" l="2333" r="1243" t="23234"/>
          <a:stretch/>
        </p:blipFill>
        <p:spPr>
          <a:xfrm>
            <a:off x="2" y="-27300"/>
            <a:ext cx="9144000" cy="519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ransition Slide">
    <p:bg>
      <p:bgPr>
        <a:solidFill>
          <a:srgbClr val="133C55"/>
        </a:solid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Shape 33"/>
          <p:cNvPicPr preferRelativeResize="0"/>
          <p:nvPr/>
        </p:nvPicPr>
        <p:blipFill rotWithShape="1">
          <a:blip r:embed="rId2">
            <a:alphaModFix amt="7000"/>
          </a:blip>
          <a:srcRect b="21327" l="2333" r="1243" t="23234"/>
          <a:stretch/>
        </p:blipFill>
        <p:spPr>
          <a:xfrm>
            <a:off x="2" y="-27300"/>
            <a:ext cx="9144000" cy="5198100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Shape 34"/>
          <p:cNvSpPr/>
          <p:nvPr/>
        </p:nvSpPr>
        <p:spPr>
          <a:xfrm>
            <a:off x="430375" y="368000"/>
            <a:ext cx="8301950" cy="4428550"/>
          </a:xfrm>
          <a:custGeom>
            <a:pathLst>
              <a:path extrusionOk="0" h="177142" w="332078">
                <a:moveTo>
                  <a:pt x="331829" y="123500"/>
                </a:moveTo>
                <a:lnTo>
                  <a:pt x="331080" y="0"/>
                </a:lnTo>
                <a:lnTo>
                  <a:pt x="0" y="0"/>
                </a:lnTo>
                <a:lnTo>
                  <a:pt x="0" y="177142"/>
                </a:lnTo>
                <a:lnTo>
                  <a:pt x="332078" y="177142"/>
                </a:lnTo>
                <a:lnTo>
                  <a:pt x="332078" y="168409"/>
                </a:lnTo>
              </a:path>
            </a:pathLst>
          </a:custGeom>
          <a:noFill/>
          <a:ln cap="flat" cmpd="sng" w="9525">
            <a:solidFill>
              <a:srgbClr val="259FC9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35" name="Shape 35"/>
          <p:cNvSpPr txBox="1"/>
          <p:nvPr>
            <p:ph type="title"/>
          </p:nvPr>
        </p:nvSpPr>
        <p:spPr>
          <a:xfrm>
            <a:off x="949775" y="1036450"/>
            <a:ext cx="7295400" cy="30885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 algn="ctr">
              <a:spcBef>
                <a:spcPts val="0"/>
              </a:spcBef>
              <a:buClr>
                <a:srgbClr val="FFFFFF"/>
              </a:buClr>
              <a:buSzPct val="100000"/>
              <a:buFont typeface="Proxima Nova"/>
              <a:defRPr sz="35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 algn="ctr">
              <a:spcBef>
                <a:spcPts val="0"/>
              </a:spcBef>
              <a:buSzPct val="100000"/>
              <a:defRPr sz="3600"/>
            </a:lvl2pPr>
            <a:lvl3pPr lvl="2" rtl="0" algn="ctr">
              <a:spcBef>
                <a:spcPts val="0"/>
              </a:spcBef>
              <a:buSzPct val="100000"/>
              <a:defRPr sz="3600"/>
            </a:lvl3pPr>
            <a:lvl4pPr lvl="3" rtl="0" algn="ctr">
              <a:spcBef>
                <a:spcPts val="0"/>
              </a:spcBef>
              <a:buSzPct val="100000"/>
              <a:defRPr sz="3600"/>
            </a:lvl4pPr>
            <a:lvl5pPr lvl="4" rtl="0" algn="ctr">
              <a:spcBef>
                <a:spcPts val="0"/>
              </a:spcBef>
              <a:buSzPct val="100000"/>
              <a:defRPr sz="3600"/>
            </a:lvl5pPr>
            <a:lvl6pPr lvl="5" rtl="0" algn="ctr">
              <a:spcBef>
                <a:spcPts val="0"/>
              </a:spcBef>
              <a:buSzPct val="100000"/>
              <a:defRPr sz="3600"/>
            </a:lvl6pPr>
            <a:lvl7pPr lvl="6" rtl="0" algn="ctr">
              <a:spcBef>
                <a:spcPts val="0"/>
              </a:spcBef>
              <a:buSzPct val="100000"/>
              <a:defRPr sz="3600"/>
            </a:lvl7pPr>
            <a:lvl8pPr lvl="7" rtl="0" algn="ctr">
              <a:spcBef>
                <a:spcPts val="0"/>
              </a:spcBef>
              <a:buSzPct val="100000"/>
              <a:defRPr sz="3600"/>
            </a:lvl8pPr>
            <a:lvl9pPr lvl="8" rtl="0" algn="ctr">
              <a:spcBef>
                <a:spcPts val="0"/>
              </a:spcBef>
              <a:buSzPct val="100000"/>
              <a:defRPr sz="3600"/>
            </a:lvl9pPr>
          </a:lstStyle>
          <a:p/>
        </p:txBody>
      </p:sp>
      <p:sp>
        <p:nvSpPr>
          <p:cNvPr id="36" name="Shape 36"/>
          <p:cNvSpPr txBox="1"/>
          <p:nvPr/>
        </p:nvSpPr>
        <p:spPr>
          <a:xfrm rot="-5400000">
            <a:off x="7938275" y="3665374"/>
            <a:ext cx="14010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lvl="0" rtl="0">
              <a:lnSpc>
                <a:spcPct val="135000"/>
              </a:lnSpc>
              <a:spcBef>
                <a:spcPts val="0"/>
              </a:spcBef>
              <a:buNone/>
            </a:pPr>
            <a:r>
              <a:rPr lang="en" sz="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B E T T E R C L O U D   2 0 1 7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ransition Slide 2">
    <p:bg>
      <p:bgPr>
        <a:solidFill>
          <a:srgbClr val="259FC9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Shape 38"/>
          <p:cNvPicPr preferRelativeResize="0"/>
          <p:nvPr/>
        </p:nvPicPr>
        <p:blipFill rotWithShape="1">
          <a:blip r:embed="rId2">
            <a:alphaModFix amt="7000"/>
          </a:blip>
          <a:srcRect b="21327" l="2333" r="1243" t="23234"/>
          <a:stretch/>
        </p:blipFill>
        <p:spPr>
          <a:xfrm>
            <a:off x="2" y="-27300"/>
            <a:ext cx="9144000" cy="5198100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Shape 39"/>
          <p:cNvSpPr/>
          <p:nvPr/>
        </p:nvSpPr>
        <p:spPr>
          <a:xfrm>
            <a:off x="430375" y="368000"/>
            <a:ext cx="8301950" cy="4428550"/>
          </a:xfrm>
          <a:custGeom>
            <a:pathLst>
              <a:path extrusionOk="0" h="177142" w="332078">
                <a:moveTo>
                  <a:pt x="331829" y="123500"/>
                </a:moveTo>
                <a:lnTo>
                  <a:pt x="331080" y="0"/>
                </a:lnTo>
                <a:lnTo>
                  <a:pt x="0" y="0"/>
                </a:lnTo>
                <a:lnTo>
                  <a:pt x="0" y="177142"/>
                </a:lnTo>
                <a:lnTo>
                  <a:pt x="332078" y="177142"/>
                </a:lnTo>
                <a:lnTo>
                  <a:pt x="332078" y="168409"/>
                </a:lnTo>
              </a:path>
            </a:pathLst>
          </a:custGeom>
          <a:noFill/>
          <a:ln cap="flat" cmpd="sng" w="9525">
            <a:solidFill>
              <a:srgbClr val="FFFFFF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40" name="Shape 40"/>
          <p:cNvSpPr txBox="1"/>
          <p:nvPr>
            <p:ph type="title"/>
          </p:nvPr>
        </p:nvSpPr>
        <p:spPr>
          <a:xfrm>
            <a:off x="949775" y="1036450"/>
            <a:ext cx="7295400" cy="30885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 algn="ctr">
              <a:spcBef>
                <a:spcPts val="0"/>
              </a:spcBef>
              <a:buClr>
                <a:srgbClr val="FFFFFF"/>
              </a:buClr>
              <a:buSzPct val="100000"/>
              <a:buFont typeface="Proxima Nova"/>
              <a:defRPr sz="35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 algn="ctr">
              <a:spcBef>
                <a:spcPts val="0"/>
              </a:spcBef>
              <a:buClr>
                <a:srgbClr val="FFFFFF"/>
              </a:buClr>
              <a:buSzPct val="100000"/>
              <a:defRPr sz="35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buClr>
                <a:srgbClr val="FFFFFF"/>
              </a:buClr>
              <a:buSzPct val="100000"/>
              <a:defRPr sz="35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buClr>
                <a:srgbClr val="FFFFFF"/>
              </a:buClr>
              <a:buSzPct val="100000"/>
              <a:defRPr sz="35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buClr>
                <a:srgbClr val="FFFFFF"/>
              </a:buClr>
              <a:buSzPct val="100000"/>
              <a:defRPr sz="35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buClr>
                <a:srgbClr val="FFFFFF"/>
              </a:buClr>
              <a:buSzPct val="100000"/>
              <a:defRPr sz="35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buClr>
                <a:srgbClr val="FFFFFF"/>
              </a:buClr>
              <a:buSzPct val="100000"/>
              <a:defRPr sz="35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buClr>
                <a:srgbClr val="FFFFFF"/>
              </a:buClr>
              <a:buSzPct val="100000"/>
              <a:defRPr sz="35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buClr>
                <a:srgbClr val="FFFFFF"/>
              </a:buClr>
              <a:buSzPct val="100000"/>
              <a:defRPr sz="35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1" name="Shape 41"/>
          <p:cNvSpPr txBox="1"/>
          <p:nvPr/>
        </p:nvSpPr>
        <p:spPr>
          <a:xfrm rot="-5400000">
            <a:off x="7979686" y="3706776"/>
            <a:ext cx="13182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lvl="0" rtl="0">
              <a:lnSpc>
                <a:spcPct val="135000"/>
              </a:lnSpc>
              <a:spcBef>
                <a:spcPts val="0"/>
              </a:spcBef>
              <a:buNone/>
            </a:pPr>
            <a:r>
              <a:rPr lang="en" sz="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B E T T E R C L O U D   2 0 1 7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lank - light blue 2">
    <p:bg>
      <p:bgPr>
        <a:solidFill>
          <a:srgbClr val="259FC9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Shape 43"/>
          <p:cNvPicPr preferRelativeResize="0"/>
          <p:nvPr/>
        </p:nvPicPr>
        <p:blipFill rotWithShape="1">
          <a:blip r:embed="rId2">
            <a:alphaModFix amt="7000"/>
          </a:blip>
          <a:srcRect b="21327" l="2333" r="1243" t="23234"/>
          <a:stretch/>
        </p:blipFill>
        <p:spPr>
          <a:xfrm>
            <a:off x="2" y="-27300"/>
            <a:ext cx="9144000" cy="519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lank - light blue">
    <p:bg>
      <p:bgPr>
        <a:solidFill>
          <a:srgbClr val="259FC9"/>
        </a:solid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Shape 45"/>
          <p:cNvPicPr preferRelativeResize="0"/>
          <p:nvPr/>
        </p:nvPicPr>
        <p:blipFill rotWithShape="1">
          <a:blip r:embed="rId2">
            <a:alphaModFix amt="4000"/>
          </a:blip>
          <a:srcRect b="21327" l="2333" r="1243" t="23234"/>
          <a:stretch/>
        </p:blipFill>
        <p:spPr>
          <a:xfrm>
            <a:off x="2" y="-30250"/>
            <a:ext cx="9144000" cy="5198100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Shape 46"/>
          <p:cNvSpPr txBox="1"/>
          <p:nvPr>
            <p:ph type="title"/>
          </p:nvPr>
        </p:nvSpPr>
        <p:spPr>
          <a:xfrm>
            <a:off x="463800" y="284400"/>
            <a:ext cx="8216400" cy="8418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buClr>
                <a:srgbClr val="FFFFFF"/>
              </a:buClr>
              <a:buSzPct val="100000"/>
              <a:buFont typeface="Proxima Nova"/>
              <a:defRPr b="1" sz="2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 algn="ctr">
              <a:spcBef>
                <a:spcPts val="0"/>
              </a:spcBef>
              <a:buSzPct val="100000"/>
              <a:defRPr sz="2800"/>
            </a:lvl2pPr>
            <a:lvl3pPr lvl="2" rtl="0" algn="ctr">
              <a:spcBef>
                <a:spcPts val="0"/>
              </a:spcBef>
              <a:buSzPct val="100000"/>
              <a:defRPr sz="2800"/>
            </a:lvl3pPr>
            <a:lvl4pPr lvl="3" rtl="0" algn="ctr">
              <a:spcBef>
                <a:spcPts val="0"/>
              </a:spcBef>
              <a:buSzPct val="100000"/>
              <a:defRPr sz="2800"/>
            </a:lvl4pPr>
            <a:lvl5pPr lvl="4" rtl="0" algn="ctr">
              <a:spcBef>
                <a:spcPts val="0"/>
              </a:spcBef>
              <a:buSzPct val="100000"/>
              <a:defRPr sz="2800"/>
            </a:lvl5pPr>
            <a:lvl6pPr lvl="5" rtl="0" algn="ctr">
              <a:spcBef>
                <a:spcPts val="0"/>
              </a:spcBef>
              <a:buSzPct val="100000"/>
              <a:defRPr sz="2800"/>
            </a:lvl6pPr>
            <a:lvl7pPr lvl="6" rtl="0" algn="ctr">
              <a:spcBef>
                <a:spcPts val="0"/>
              </a:spcBef>
              <a:buSzPct val="100000"/>
              <a:defRPr sz="2800"/>
            </a:lvl7pPr>
            <a:lvl8pPr lvl="7" rtl="0" algn="ctr">
              <a:spcBef>
                <a:spcPts val="0"/>
              </a:spcBef>
              <a:buSzPct val="100000"/>
              <a:defRPr sz="2800"/>
            </a:lvl8pPr>
            <a:lvl9pPr lvl="8" rtl="0" algn="ctr">
              <a:spcBef>
                <a:spcPts val="0"/>
              </a:spcBef>
              <a:buSzPct val="100000"/>
              <a:defRPr sz="2800"/>
            </a:lvl9pPr>
          </a:lstStyle>
          <a:p/>
        </p:txBody>
      </p:sp>
      <p:sp>
        <p:nvSpPr>
          <p:cNvPr id="47" name="Shape 47"/>
          <p:cNvSpPr txBox="1"/>
          <p:nvPr/>
        </p:nvSpPr>
        <p:spPr>
          <a:xfrm rot="-5400000">
            <a:off x="7979686" y="3706776"/>
            <a:ext cx="13182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lvl="0" rtl="0">
              <a:lnSpc>
                <a:spcPct val="135000"/>
              </a:lnSpc>
              <a:spcBef>
                <a:spcPts val="0"/>
              </a:spcBef>
              <a:buNone/>
            </a:pPr>
            <a:r>
              <a:rPr lang="en" sz="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B E T T E R C L O U D   2 0 1 7</a:t>
            </a:r>
          </a:p>
        </p:txBody>
      </p:sp>
      <p:cxnSp>
        <p:nvCxnSpPr>
          <p:cNvPr id="48" name="Shape 48"/>
          <p:cNvCxnSpPr/>
          <p:nvPr/>
        </p:nvCxnSpPr>
        <p:spPr>
          <a:xfrm>
            <a:off x="8722877" y="4601725"/>
            <a:ext cx="0" cy="551400"/>
          </a:xfrm>
          <a:prstGeom prst="straightConnector1">
            <a:avLst/>
          </a:prstGeom>
          <a:noFill/>
          <a:ln cap="flat" cmpd="sng" w="9525">
            <a:solidFill>
              <a:srgbClr val="133C55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49" name="Shape 49"/>
          <p:cNvSpPr txBox="1"/>
          <p:nvPr>
            <p:ph idx="1" type="body"/>
          </p:nvPr>
        </p:nvSpPr>
        <p:spPr>
          <a:xfrm>
            <a:off x="463800" y="1311787"/>
            <a:ext cx="7774800" cy="3131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Clr>
                <a:srgbClr val="FFFFFF"/>
              </a:buClr>
              <a:buFont typeface="Proxima Nova"/>
              <a:defRPr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buFont typeface="Proxima Nova"/>
              <a:defRPr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buFont typeface="Proxima Nova"/>
              <a:defRPr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buFont typeface="Proxima Nova"/>
              <a:defRPr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buFont typeface="Proxima Nova"/>
              <a:defRPr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buFont typeface="Proxima Nova"/>
              <a:defRPr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buFont typeface="Proxima Nova"/>
              <a:defRPr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buFont typeface="Proxima Nova"/>
              <a:defRPr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buFont typeface="Proxima Nova"/>
              <a:defRPr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cxnSp>
        <p:nvCxnSpPr>
          <p:cNvPr id="50" name="Shape 50"/>
          <p:cNvCxnSpPr/>
          <p:nvPr/>
        </p:nvCxnSpPr>
        <p:spPr>
          <a:xfrm>
            <a:off x="563700" y="1116150"/>
            <a:ext cx="76320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Blank - white">
    <p:bg>
      <p:bgPr>
        <a:solidFill>
          <a:srgbClr val="FFFFFF"/>
        </a:solid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Shape 52"/>
          <p:cNvPicPr preferRelativeResize="0"/>
          <p:nvPr/>
        </p:nvPicPr>
        <p:blipFill rotWithShape="1">
          <a:blip r:embed="rId2">
            <a:alphaModFix amt="6000"/>
          </a:blip>
          <a:srcRect b="21327" l="2333" r="1243" t="23234"/>
          <a:stretch/>
        </p:blipFill>
        <p:spPr>
          <a:xfrm>
            <a:off x="2" y="-27300"/>
            <a:ext cx="9144000" cy="519810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Shape 53"/>
          <p:cNvSpPr txBox="1"/>
          <p:nvPr>
            <p:ph idx="1" type="body"/>
          </p:nvPr>
        </p:nvSpPr>
        <p:spPr>
          <a:xfrm>
            <a:off x="463800" y="1311787"/>
            <a:ext cx="7774800" cy="3131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Font typeface="Proxima Nova"/>
              <a:defRPr>
                <a:solidFill>
                  <a:srgbClr val="133C55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Font typeface="Proxima Nova"/>
              <a:defRPr>
                <a:solidFill>
                  <a:srgbClr val="133C55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Font typeface="Proxima Nova"/>
              <a:defRPr>
                <a:solidFill>
                  <a:srgbClr val="133C55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Font typeface="Proxima Nova"/>
              <a:defRPr>
                <a:solidFill>
                  <a:srgbClr val="133C55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Font typeface="Proxima Nova"/>
              <a:defRPr>
                <a:solidFill>
                  <a:srgbClr val="133C55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Font typeface="Proxima Nova"/>
              <a:defRPr>
                <a:solidFill>
                  <a:srgbClr val="133C55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Font typeface="Proxima Nova"/>
              <a:defRPr>
                <a:solidFill>
                  <a:srgbClr val="133C55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Font typeface="Proxima Nova"/>
              <a:defRPr>
                <a:solidFill>
                  <a:srgbClr val="133C55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Font typeface="Proxima Nova"/>
              <a:defRPr>
                <a:solidFill>
                  <a:srgbClr val="133C55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54" name="Shape 54"/>
          <p:cNvSpPr txBox="1"/>
          <p:nvPr>
            <p:ph type="title"/>
          </p:nvPr>
        </p:nvSpPr>
        <p:spPr>
          <a:xfrm>
            <a:off x="463800" y="284400"/>
            <a:ext cx="8216400" cy="8418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buClr>
                <a:srgbClr val="133C55"/>
              </a:buClr>
              <a:buSzPct val="100000"/>
              <a:buFont typeface="Proxima Nova"/>
              <a:defRPr b="1" sz="2800">
                <a:solidFill>
                  <a:srgbClr val="133C55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 algn="ctr">
              <a:spcBef>
                <a:spcPts val="0"/>
              </a:spcBef>
              <a:buSzPct val="100000"/>
              <a:buFont typeface="Proxima Nova"/>
              <a:defRPr sz="28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 algn="ctr">
              <a:spcBef>
                <a:spcPts val="0"/>
              </a:spcBef>
              <a:buSzPct val="100000"/>
              <a:buFont typeface="Proxima Nova"/>
              <a:defRPr sz="28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 algn="ctr">
              <a:spcBef>
                <a:spcPts val="0"/>
              </a:spcBef>
              <a:buSzPct val="100000"/>
              <a:buFont typeface="Proxima Nova"/>
              <a:defRPr sz="28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 algn="ctr">
              <a:spcBef>
                <a:spcPts val="0"/>
              </a:spcBef>
              <a:buSzPct val="100000"/>
              <a:buFont typeface="Proxima Nova"/>
              <a:defRPr sz="28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 algn="ctr">
              <a:spcBef>
                <a:spcPts val="0"/>
              </a:spcBef>
              <a:buSzPct val="100000"/>
              <a:buFont typeface="Proxima Nova"/>
              <a:defRPr sz="28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 algn="ctr">
              <a:spcBef>
                <a:spcPts val="0"/>
              </a:spcBef>
              <a:buSzPct val="100000"/>
              <a:buFont typeface="Proxima Nova"/>
              <a:defRPr sz="28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 algn="ctr">
              <a:spcBef>
                <a:spcPts val="0"/>
              </a:spcBef>
              <a:buSzPct val="100000"/>
              <a:buFont typeface="Proxima Nova"/>
              <a:defRPr sz="28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 algn="ctr">
              <a:spcBef>
                <a:spcPts val="0"/>
              </a:spcBef>
              <a:buSzPct val="100000"/>
              <a:buFont typeface="Proxima Nova"/>
              <a:defRPr sz="28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55" name="Shape 55"/>
          <p:cNvSpPr txBox="1"/>
          <p:nvPr/>
        </p:nvSpPr>
        <p:spPr>
          <a:xfrm rot="-5400000">
            <a:off x="7979686" y="3706776"/>
            <a:ext cx="13182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lvl="0" rtl="0">
              <a:lnSpc>
                <a:spcPct val="135000"/>
              </a:lnSpc>
              <a:spcBef>
                <a:spcPts val="0"/>
              </a:spcBef>
              <a:buNone/>
            </a:pPr>
            <a:r>
              <a:rPr lang="en" sz="600">
                <a:solidFill>
                  <a:srgbClr val="259FC9"/>
                </a:solidFill>
                <a:latin typeface="Proxima Nova"/>
                <a:ea typeface="Proxima Nova"/>
                <a:cs typeface="Proxima Nova"/>
                <a:sym typeface="Proxima Nova"/>
              </a:rPr>
              <a:t>B E T T E R C L O U D   2 0 1 7</a:t>
            </a:r>
          </a:p>
        </p:txBody>
      </p:sp>
      <p:cxnSp>
        <p:nvCxnSpPr>
          <p:cNvPr id="56" name="Shape 56"/>
          <p:cNvCxnSpPr/>
          <p:nvPr/>
        </p:nvCxnSpPr>
        <p:spPr>
          <a:xfrm>
            <a:off x="8722877" y="4601725"/>
            <a:ext cx="0" cy="551400"/>
          </a:xfrm>
          <a:prstGeom prst="straightConnector1">
            <a:avLst/>
          </a:prstGeom>
          <a:noFill/>
          <a:ln cap="flat" cmpd="sng" w="9525">
            <a:solidFill>
              <a:srgbClr val="259FC9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57" name="Shape 57"/>
          <p:cNvCxnSpPr/>
          <p:nvPr/>
        </p:nvCxnSpPr>
        <p:spPr>
          <a:xfrm>
            <a:off x="563700" y="1116150"/>
            <a:ext cx="7632000" cy="0"/>
          </a:xfrm>
          <a:prstGeom prst="straightConnector1">
            <a:avLst/>
          </a:prstGeom>
          <a:noFill/>
          <a:ln cap="flat" cmpd="sng" w="9525">
            <a:solidFill>
              <a:srgbClr val="259FC9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rgbClr val="133C55"/>
              </a:buClr>
              <a:buSzPct val="100000"/>
              <a:buFont typeface="Proxima Nova"/>
              <a:buNone/>
              <a:defRPr b="1" sz="2500">
                <a:solidFill>
                  <a:srgbClr val="133C55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b="1" sz="25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b="1" sz="25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b="1" sz="25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b="1" sz="25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b="1" sz="25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b="1" sz="25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b="1" sz="25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b="1" sz="25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133C55"/>
              </a:buClr>
              <a:buSzPct val="100000"/>
              <a:buFont typeface="Proxima Nova"/>
              <a:defRPr sz="1800">
                <a:solidFill>
                  <a:srgbClr val="133C55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133C55"/>
              </a:buClr>
              <a:buFont typeface="Proxima Nova"/>
              <a:defRPr>
                <a:solidFill>
                  <a:srgbClr val="133C55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133C55"/>
              </a:buClr>
              <a:buFont typeface="Proxima Nova"/>
              <a:defRPr>
                <a:solidFill>
                  <a:srgbClr val="133C55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133C55"/>
              </a:buClr>
              <a:buFont typeface="Proxima Nova"/>
              <a:defRPr>
                <a:solidFill>
                  <a:srgbClr val="133C55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133C55"/>
              </a:buClr>
              <a:buFont typeface="Proxima Nova"/>
              <a:defRPr>
                <a:solidFill>
                  <a:srgbClr val="133C55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133C55"/>
              </a:buClr>
              <a:buFont typeface="Proxima Nova"/>
              <a:defRPr>
                <a:solidFill>
                  <a:srgbClr val="133C55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133C55"/>
              </a:buClr>
              <a:buFont typeface="Proxima Nova"/>
              <a:defRPr>
                <a:solidFill>
                  <a:srgbClr val="133C55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133C55"/>
              </a:buClr>
              <a:buFont typeface="Proxima Nova"/>
              <a:defRPr>
                <a:solidFill>
                  <a:srgbClr val="133C55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133C55"/>
              </a:buClr>
              <a:buFont typeface="Proxima Nova"/>
              <a:defRPr>
                <a:solidFill>
                  <a:srgbClr val="133C55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png"/><Relationship Id="rId4" Type="http://schemas.openxmlformats.org/officeDocument/2006/relationships/image" Target="../media/image2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3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3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github.com/steve-perkins/config-properties" TargetMode="External"/><Relationship Id="rId4" Type="http://schemas.openxmlformats.org/officeDocument/2006/relationships/hyperlink" Target="https://github.com/steve-perkins/config-client-lib" TargetMode="External"/><Relationship Id="rId5" Type="http://schemas.openxmlformats.org/officeDocument/2006/relationships/hyperlink" Target="https://github.com/steve-perkins/config-sample-app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github.com/steve-perkins/spring-config-properties" TargetMode="External"/><Relationship Id="rId4" Type="http://schemas.openxmlformats.org/officeDocument/2006/relationships/hyperlink" Target="https://github.com/steve-perkins/spring-config-server" TargetMode="External"/><Relationship Id="rId5" Type="http://schemas.openxmlformats.org/officeDocument/2006/relationships/hyperlink" Target="https://github.com/steve-perkins/spring-config-sample-app" TargetMode="Externa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s://en.wikipedia.org/wiki/Hash-based_message_authentication_code" TargetMode="External"/><Relationship Id="rId4" Type="http://schemas.openxmlformats.org/officeDocument/2006/relationships/image" Target="../media/image1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0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github.com/steve-perkins/DevNexus-2017" TargetMode="External"/><Relationship Id="rId4" Type="http://schemas.openxmlformats.org/officeDocument/2006/relationships/image" Target="../media/image06.jpg"/><Relationship Id="rId5" Type="http://schemas.openxmlformats.org/officeDocument/2006/relationships/image" Target="../media/image04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1.xml"/><Relationship Id="rId3" Type="http://schemas.openxmlformats.org/officeDocument/2006/relationships/hyperlink" Target="https://github.com/steve-perkins/kafka-tls-demo" TargetMode="Externa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hyperlink" Target="https://github.com/steve-perkins/DevNexus-2017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08.png"/></Relationships>
</file>

<file path=ppt/slides/_rels/slide6.xml.rels><?xml version="1.0" encoding="UTF-8" standalone="yes"?><Relationships xmlns="http://schemas.openxmlformats.org/package/2006/relationships"><Relationship Id="rId10" Type="http://schemas.openxmlformats.org/officeDocument/2006/relationships/image" Target="../media/image25.png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03.png"/><Relationship Id="rId4" Type="http://schemas.openxmlformats.org/officeDocument/2006/relationships/image" Target="../media/image07.png"/><Relationship Id="rId9" Type="http://schemas.openxmlformats.org/officeDocument/2006/relationships/image" Target="../media/image14.png"/><Relationship Id="rId5" Type="http://schemas.openxmlformats.org/officeDocument/2006/relationships/image" Target="../media/image05.png"/><Relationship Id="rId6" Type="http://schemas.openxmlformats.org/officeDocument/2006/relationships/image" Target="../media/image10.png"/><Relationship Id="rId7" Type="http://schemas.openxmlformats.org/officeDocument/2006/relationships/image" Target="../media/image09.png"/><Relationship Id="rId8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6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259FC9"/>
        </a:solid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 txBox="1"/>
          <p:nvPr>
            <p:ph type="ctrTitle"/>
          </p:nvPr>
        </p:nvSpPr>
        <p:spPr>
          <a:xfrm>
            <a:off x="977874" y="1125575"/>
            <a:ext cx="7188300" cy="20526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Modern Service </a:t>
            </a:r>
            <a:r>
              <a:rPr lang="en"/>
              <a:t>Management</a:t>
            </a:r>
            <a:r>
              <a:rPr lang="en"/>
              <a:t> with Consul and Vault</a:t>
            </a:r>
          </a:p>
        </p:txBody>
      </p:sp>
      <p:sp>
        <p:nvSpPr>
          <p:cNvPr id="84" name="Shape 84"/>
          <p:cNvSpPr txBox="1"/>
          <p:nvPr>
            <p:ph idx="1" type="subTitle"/>
          </p:nvPr>
        </p:nvSpPr>
        <p:spPr>
          <a:xfrm>
            <a:off x="311700" y="3215125"/>
            <a:ext cx="8520600" cy="792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Amit Khare</a:t>
            </a:r>
            <a:r>
              <a:rPr b="1" lang="en"/>
              <a:t> |</a:t>
            </a:r>
            <a:r>
              <a:rPr lang="en"/>
              <a:t> Steve Perkins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 txBox="1"/>
          <p:nvPr>
            <p:ph type="title"/>
          </p:nvPr>
        </p:nvSpPr>
        <p:spPr>
          <a:xfrm>
            <a:off x="949775" y="1036450"/>
            <a:ext cx="7295400" cy="30885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500"/>
              </a:spcBef>
              <a:buNone/>
            </a:pPr>
            <a:r>
              <a:rPr lang="en"/>
              <a:t>TECHNOLOGIES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 txBox="1"/>
          <p:nvPr>
            <p:ph idx="1" type="body"/>
          </p:nvPr>
        </p:nvSpPr>
        <p:spPr>
          <a:xfrm>
            <a:off x="463800" y="1311800"/>
            <a:ext cx="7746600" cy="3568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b="1" lang="en">
                <a:solidFill>
                  <a:srgbClr val="259FC9"/>
                </a:solidFill>
              </a:rPr>
              <a:t>CONSUL</a:t>
            </a: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33C55"/>
              </a:buClr>
              <a:buSzPct val="100000"/>
              <a:buFont typeface="Proxima Nova"/>
              <a:buChar char="●"/>
            </a:pPr>
            <a:r>
              <a:rPr lang="en" sz="1400"/>
              <a:t>Tool for Service Discovery and Configuration</a:t>
            </a: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1400"/>
              <a:t>Distributed, highly available and extremely scalable</a:t>
            </a: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1400"/>
              <a:t>Built-in health checks integrated with Service Discovery</a:t>
            </a: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1400"/>
              <a:t>Key/Value Storage</a:t>
            </a: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1400"/>
              <a:t>Datacenter Aware</a:t>
            </a:r>
          </a:p>
          <a:p>
            <a: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b="1" lang="en">
                <a:solidFill>
                  <a:srgbClr val="259FC9"/>
                </a:solidFill>
              </a:rPr>
              <a:t>VAULT</a:t>
            </a: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133C55"/>
              </a:buClr>
              <a:buSzPct val="100000"/>
              <a:buFont typeface="Proxima Nova"/>
              <a:buChar char="●"/>
            </a:pPr>
            <a:r>
              <a:rPr lang="en" sz="1400"/>
              <a:t>Highly Secure Secret storage</a:t>
            </a: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1400"/>
              <a:t>Dynamic Secrets</a:t>
            </a: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1400"/>
              <a:t>Data Encryption</a:t>
            </a: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1400"/>
              <a:t>Leasing and Renewal</a:t>
            </a: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1400"/>
              <a:t>Revocation</a:t>
            </a:r>
          </a:p>
          <a:p>
            <a: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66" name="Shape 166"/>
          <p:cNvSpPr txBox="1"/>
          <p:nvPr>
            <p:ph type="title"/>
          </p:nvPr>
        </p:nvSpPr>
        <p:spPr>
          <a:xfrm>
            <a:off x="463800" y="284400"/>
            <a:ext cx="8216400" cy="8418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Consul and Vault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5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5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5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5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5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 txBox="1"/>
          <p:nvPr>
            <p:ph type="title"/>
          </p:nvPr>
        </p:nvSpPr>
        <p:spPr>
          <a:xfrm>
            <a:off x="949775" y="1036450"/>
            <a:ext cx="7295400" cy="30885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500"/>
              </a:spcBef>
              <a:buNone/>
            </a:pPr>
            <a:r>
              <a:rPr lang="en"/>
              <a:t>SERVICE DISCOVERY, ETC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 txBox="1"/>
          <p:nvPr>
            <p:ph idx="1" type="body"/>
          </p:nvPr>
        </p:nvSpPr>
        <p:spPr>
          <a:xfrm>
            <a:off x="463800" y="1311800"/>
            <a:ext cx="7746600" cy="3131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b="1" lang="en">
                <a:solidFill>
                  <a:srgbClr val="259FC9"/>
                </a:solidFill>
              </a:rPr>
              <a:t>Problem</a:t>
            </a: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133C55"/>
              </a:buClr>
              <a:buSzPct val="100000"/>
              <a:buFont typeface="Proxima Nova"/>
              <a:buChar char="●"/>
            </a:pPr>
            <a:r>
              <a:rPr lang="en" sz="1400"/>
              <a:t>With Microservice Architecture, we want to scale our infrastructure real-time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b="1" lang="en">
                <a:solidFill>
                  <a:srgbClr val="259FC9"/>
                </a:solidFill>
              </a:rPr>
              <a:t>Options</a:t>
            </a: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133C55"/>
              </a:buClr>
              <a:buSzPct val="100000"/>
              <a:buFont typeface="Proxima Nova"/>
              <a:buChar char="●"/>
            </a:pPr>
            <a:r>
              <a:rPr lang="en" sz="1400"/>
              <a:t>Use existing Nagios health checks and update LB configs with custom python scripts</a:t>
            </a: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1400"/>
              <a:t>Use Service Discovery integrated with Health Checks and update LB configs - Consul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t/>
            </a:r>
            <a:endParaRPr b="1">
              <a:solidFill>
                <a:srgbClr val="259FC9"/>
              </a:solidFill>
            </a:endParaRP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b="1" lang="en">
                <a:solidFill>
                  <a:srgbClr val="259FC9"/>
                </a:solidFill>
              </a:rPr>
              <a:t>Solution</a:t>
            </a: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133C55"/>
              </a:buClr>
              <a:buSzPct val="100000"/>
              <a:buFont typeface="Proxima Nova"/>
              <a:buChar char="●"/>
            </a:pPr>
            <a:r>
              <a:rPr lang="en" sz="1400"/>
              <a:t>Use Health Checks integrated with Consul Service Discovery</a:t>
            </a: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1400"/>
              <a:t>Use Consul-Template to update LB Configs based on changes on Service Discovery</a:t>
            </a:r>
          </a:p>
        </p:txBody>
      </p:sp>
      <p:sp>
        <p:nvSpPr>
          <p:cNvPr id="177" name="Shape 177"/>
          <p:cNvSpPr txBox="1"/>
          <p:nvPr>
            <p:ph type="title"/>
          </p:nvPr>
        </p:nvSpPr>
        <p:spPr>
          <a:xfrm>
            <a:off x="463800" y="284400"/>
            <a:ext cx="8216400" cy="8418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Service Discovery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Shape 1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59100" cy="4853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Shape 1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48723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Shape 1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1" cy="48562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Shape 1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6100" y="2654852"/>
            <a:ext cx="3571674" cy="1324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/>
          <p:nvPr>
            <p:ph type="title"/>
          </p:nvPr>
        </p:nvSpPr>
        <p:spPr>
          <a:xfrm>
            <a:off x="949775" y="1036450"/>
            <a:ext cx="7295400" cy="30885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500"/>
              </a:spcBef>
              <a:buNone/>
            </a:pPr>
            <a:r>
              <a:rPr lang="en"/>
              <a:t>CONFIGURATION / PROPERTIES MANAGEMENT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 txBox="1"/>
          <p:nvPr>
            <p:ph idx="1" type="body"/>
          </p:nvPr>
        </p:nvSpPr>
        <p:spPr>
          <a:xfrm>
            <a:off x="463800" y="1311800"/>
            <a:ext cx="5529900" cy="3131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b="1" lang="en">
                <a:solidFill>
                  <a:srgbClr val="259FC9"/>
                </a:solidFill>
              </a:rPr>
              <a:t>PROPERTIES FILES</a:t>
            </a: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33C55"/>
              </a:buClr>
              <a:buSzPct val="100000"/>
              <a:buFont typeface="Proxima Nova"/>
              <a:buChar char="●"/>
            </a:pPr>
            <a:r>
              <a:rPr lang="en" sz="1400"/>
              <a:t>Sometimes part of the build artifact, sometimes elsewhere on the filesystem</a:t>
            </a: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○"/>
            </a:pPr>
            <a:r>
              <a:rPr lang="en" sz="1400"/>
              <a:t>The former requires rebuilds and redeploys</a:t>
            </a: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○"/>
            </a:pPr>
            <a:r>
              <a:rPr lang="en" sz="1400"/>
              <a:t>The latter requires solutions for deployment and source control</a:t>
            </a:r>
            <a:br>
              <a:rPr lang="en" sz="1400"/>
            </a:b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1400"/>
              <a:t>Usually no perfect ownership model</a:t>
            </a: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○"/>
            </a:pPr>
            <a:r>
              <a:rPr lang="en"/>
              <a:t>If devs own it, then they can see things they shouldn’t</a:t>
            </a:r>
          </a:p>
          <a:p>
            <a:pPr indent="-2286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○"/>
            </a:pPr>
            <a:r>
              <a:rPr lang="en"/>
              <a:t>If ops/security, then it’s painful to manage changes</a:t>
            </a:r>
            <a:br>
              <a:rPr lang="en"/>
            </a:b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1400"/>
              <a:t>Can be cumbersome to manage differences across environments</a:t>
            </a:r>
          </a:p>
        </p:txBody>
      </p:sp>
      <p:sp>
        <p:nvSpPr>
          <p:cNvPr id="204" name="Shape 204"/>
          <p:cNvSpPr txBox="1"/>
          <p:nvPr>
            <p:ph type="title"/>
          </p:nvPr>
        </p:nvSpPr>
        <p:spPr>
          <a:xfrm>
            <a:off x="463800" y="284400"/>
            <a:ext cx="8216400" cy="8418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Traditional Approaches</a:t>
            </a:r>
          </a:p>
        </p:txBody>
      </p:sp>
      <p:pic>
        <p:nvPicPr>
          <p:cNvPr descr="ini-file-win-icon.jpg" id="205" name="Shape 2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93699" y="1604648"/>
            <a:ext cx="2302600" cy="2546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/>
          <p:nvPr>
            <p:ph idx="1" type="body"/>
          </p:nvPr>
        </p:nvSpPr>
        <p:spPr>
          <a:xfrm>
            <a:off x="463800" y="1311800"/>
            <a:ext cx="5769600" cy="3131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b="1" lang="en">
                <a:solidFill>
                  <a:srgbClr val="259FC9"/>
                </a:solidFill>
              </a:rPr>
              <a:t>DATABASE TABLE</a:t>
            </a: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133C55"/>
              </a:buClr>
              <a:buSzPct val="100000"/>
              <a:buFont typeface="Proxima Nova"/>
              <a:buChar char="●"/>
            </a:pPr>
            <a:r>
              <a:rPr lang="en" sz="1400"/>
              <a:t>Lots of advantages</a:t>
            </a: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○"/>
            </a:pPr>
            <a:r>
              <a:rPr lang="en"/>
              <a:t>There’s usually an environment-specific DB anyway</a:t>
            </a:r>
          </a:p>
          <a:p>
            <a:pPr indent="-228600" lvl="1" marL="914400" rtl="0">
              <a:spcBef>
                <a:spcPts val="0"/>
              </a:spcBef>
              <a:spcAft>
                <a:spcPts val="0"/>
              </a:spcAft>
              <a:buClr>
                <a:srgbClr val="133C55"/>
              </a:buClr>
              <a:buFont typeface="Proxima Nova"/>
              <a:buChar char="○"/>
            </a:pPr>
            <a:r>
              <a:rPr lang="en" sz="1400"/>
              <a:t>Good for </a:t>
            </a:r>
            <a:r>
              <a:rPr lang="en"/>
              <a:t>locking down </a:t>
            </a:r>
            <a:r>
              <a:rPr lang="en" sz="1400"/>
              <a:t>access to “secret” values</a:t>
            </a:r>
          </a:p>
          <a:p>
            <a:pPr indent="-2286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○"/>
            </a:pPr>
            <a:r>
              <a:rPr lang="en"/>
              <a:t>Don’t need to rebuild or redeploy when properties changes</a:t>
            </a:r>
            <a:br>
              <a:rPr lang="en"/>
            </a:b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1400"/>
              <a:t>But still problems</a:t>
            </a: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○"/>
            </a:pPr>
            <a:r>
              <a:rPr lang="en"/>
              <a:t>Tracking change / source control</a:t>
            </a:r>
          </a:p>
          <a:p>
            <a:pPr indent="-2286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○"/>
            </a:pPr>
            <a:r>
              <a:rPr lang="en"/>
              <a:t>Facilitating change of “non-secret” values</a:t>
            </a:r>
          </a:p>
          <a:p>
            <a:pPr indent="-2286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○"/>
            </a:pPr>
            <a:r>
              <a:rPr lang="en"/>
              <a:t>Query DB every time, or only at startup?</a:t>
            </a:r>
          </a:p>
        </p:txBody>
      </p:sp>
      <p:sp>
        <p:nvSpPr>
          <p:cNvPr id="211" name="Shape 211"/>
          <p:cNvSpPr txBox="1"/>
          <p:nvPr>
            <p:ph type="title"/>
          </p:nvPr>
        </p:nvSpPr>
        <p:spPr>
          <a:xfrm>
            <a:off x="463800" y="284400"/>
            <a:ext cx="8216400" cy="8418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Traditional Approaches</a:t>
            </a:r>
          </a:p>
        </p:txBody>
      </p:sp>
      <p:pic>
        <p:nvPicPr>
          <p:cNvPr descr="Database Table.png" id="212" name="Shape 2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33400" y="1772375"/>
            <a:ext cx="2210549" cy="2210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 txBox="1"/>
          <p:nvPr>
            <p:ph type="title"/>
          </p:nvPr>
        </p:nvSpPr>
        <p:spPr>
          <a:xfrm>
            <a:off x="949775" y="1036450"/>
            <a:ext cx="7295400" cy="30885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500"/>
              </a:spcBef>
              <a:buNone/>
            </a:pPr>
            <a:r>
              <a:rPr lang="en"/>
              <a:t>INTRO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 txBox="1"/>
          <p:nvPr>
            <p:ph idx="1" type="body"/>
          </p:nvPr>
        </p:nvSpPr>
        <p:spPr>
          <a:xfrm>
            <a:off x="463800" y="1311800"/>
            <a:ext cx="5373600" cy="3131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b="1" lang="en">
                <a:solidFill>
                  <a:srgbClr val="259FC9"/>
                </a:solidFill>
              </a:rPr>
              <a:t>LARGE SCALE</a:t>
            </a: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133C55"/>
              </a:buClr>
              <a:buSzPct val="100000"/>
              <a:buFont typeface="Proxima Nova"/>
              <a:buChar char="●"/>
            </a:pPr>
            <a:r>
              <a:rPr lang="en" sz="1400"/>
              <a:t>Able to manage configuration across hundreds of apps, each in multiple environments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b="1" lang="en">
                <a:solidFill>
                  <a:srgbClr val="259FC9"/>
                </a:solidFill>
              </a:rPr>
              <a:t>DYNAMIC</a:t>
            </a: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133C55"/>
              </a:buClr>
              <a:buSzPct val="100000"/>
              <a:buFont typeface="Proxima Nova"/>
              <a:buChar char="●"/>
            </a:pPr>
            <a:r>
              <a:rPr lang="en" sz="1400"/>
              <a:t>No need to rebuild or redeploy apps when their configuration changes</a:t>
            </a: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1400"/>
              <a:t>However, able to track (and revert) changes safely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b="1" lang="en">
                <a:solidFill>
                  <a:srgbClr val="259FC9"/>
                </a:solidFill>
              </a:rPr>
              <a:t>SEPARATION OF RESPONSIBILITIES</a:t>
            </a: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133C55"/>
              </a:buClr>
              <a:buSzPct val="100000"/>
              <a:buFont typeface="Proxima Nova"/>
              <a:buChar char="●"/>
            </a:pPr>
            <a:r>
              <a:rPr lang="en" sz="1400"/>
              <a:t>Developers can maintain values where appropriate</a:t>
            </a: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1400"/>
              <a:t>Security / Ops can lock down values where appropriate</a:t>
            </a:r>
          </a:p>
          <a:p>
            <a: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218" name="Shape 218"/>
          <p:cNvSpPr txBox="1"/>
          <p:nvPr>
            <p:ph type="title"/>
          </p:nvPr>
        </p:nvSpPr>
        <p:spPr>
          <a:xfrm>
            <a:off x="463800" y="284400"/>
            <a:ext cx="8216400" cy="8418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Ideal Requirements</a:t>
            </a:r>
          </a:p>
        </p:txBody>
      </p:sp>
      <p:pic>
        <p:nvPicPr>
          <p:cNvPr descr="bank-cleaning-checklist-1.jpg" id="219" name="Shape 2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37400" y="1842125"/>
            <a:ext cx="2802025" cy="2071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 txBox="1"/>
          <p:nvPr>
            <p:ph type="title"/>
          </p:nvPr>
        </p:nvSpPr>
        <p:spPr>
          <a:xfrm>
            <a:off x="463800" y="284400"/>
            <a:ext cx="8216400" cy="8418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Example #1: Framework-agnostic</a:t>
            </a:r>
          </a:p>
        </p:txBody>
      </p:sp>
      <p:pic>
        <p:nvPicPr>
          <p:cNvPr descr="Example 1 - Image 1.png" id="225" name="Shape 2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9000" y="1126200"/>
            <a:ext cx="7726001" cy="394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 txBox="1"/>
          <p:nvPr>
            <p:ph type="title"/>
          </p:nvPr>
        </p:nvSpPr>
        <p:spPr>
          <a:xfrm>
            <a:off x="463800" y="284400"/>
            <a:ext cx="8216400" cy="8418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Example #1: Framework-agnostic</a:t>
            </a:r>
          </a:p>
        </p:txBody>
      </p:sp>
      <p:pic>
        <p:nvPicPr>
          <p:cNvPr descr="Example 1 - Image 2.png" id="231" name="Shape 2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0387" y="1157950"/>
            <a:ext cx="7203235" cy="3712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 txBox="1"/>
          <p:nvPr>
            <p:ph idx="1" type="body"/>
          </p:nvPr>
        </p:nvSpPr>
        <p:spPr>
          <a:xfrm>
            <a:off x="463800" y="1311787"/>
            <a:ext cx="7774800" cy="3131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https://github.com/steve-perkins/config-properties</a:t>
            </a:r>
            <a:r>
              <a:rPr lang="en"/>
              <a:t> - the properties files and Processor component</a:t>
            </a:r>
            <a:br>
              <a:rPr lang="en"/>
            </a:br>
          </a:p>
          <a:p>
            <a:pPr indent="-228600" lvl="0" marL="457200" rtl="0">
              <a:spcBef>
                <a:spcPts val="0"/>
              </a:spcBef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https://github.com/steve-perkins/config-client-lib</a:t>
            </a:r>
            <a:r>
              <a:rPr lang="en"/>
              <a:t> - the shared library</a:t>
            </a:r>
            <a:br>
              <a:rPr lang="en"/>
            </a:br>
          </a:p>
          <a:p>
            <a:pPr indent="-228600" lvl="0" marL="457200">
              <a:spcBef>
                <a:spcPts val="0"/>
              </a:spcBef>
            </a:pPr>
            <a:r>
              <a:rPr lang="en" u="sng">
                <a:solidFill>
                  <a:schemeClr val="hlink"/>
                </a:solidFill>
                <a:hlinkClick r:id="rId5"/>
              </a:rPr>
              <a:t>https://github.com/steve-perkins/config-sample-app</a:t>
            </a:r>
            <a:r>
              <a:rPr lang="en"/>
              <a:t> - a demo application under config managment</a:t>
            </a:r>
          </a:p>
        </p:txBody>
      </p:sp>
      <p:sp>
        <p:nvSpPr>
          <p:cNvPr id="237" name="Shape 237"/>
          <p:cNvSpPr txBox="1"/>
          <p:nvPr>
            <p:ph type="title"/>
          </p:nvPr>
        </p:nvSpPr>
        <p:spPr>
          <a:xfrm>
            <a:off x="463800" y="284400"/>
            <a:ext cx="8216400" cy="8418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Example #1: Framework-agnostic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 txBox="1"/>
          <p:nvPr>
            <p:ph type="title"/>
          </p:nvPr>
        </p:nvSpPr>
        <p:spPr>
          <a:xfrm>
            <a:off x="463800" y="284400"/>
            <a:ext cx="8216400" cy="8418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Example #2: Spring Cloud Config</a:t>
            </a:r>
          </a:p>
        </p:txBody>
      </p:sp>
      <p:pic>
        <p:nvPicPr>
          <p:cNvPr descr="Example 2 - Image 1.png" id="243" name="Shape 2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5787" y="1057375"/>
            <a:ext cx="4832424" cy="3981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 txBox="1"/>
          <p:nvPr>
            <p:ph idx="1" type="body"/>
          </p:nvPr>
        </p:nvSpPr>
        <p:spPr>
          <a:xfrm>
            <a:off x="463800" y="1311787"/>
            <a:ext cx="7774800" cy="3131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https://github.com/steve-perkins/spring-config-properties</a:t>
            </a:r>
            <a:r>
              <a:rPr lang="en"/>
              <a:t> </a:t>
            </a:r>
            <a:r>
              <a:rPr lang="en"/>
              <a:t>- the “non-secret” properties files</a:t>
            </a:r>
            <a:br>
              <a:rPr lang="en"/>
            </a:br>
          </a:p>
          <a:p>
            <a:pPr indent="-228600" lvl="0" marL="457200" rtl="0">
              <a:spcBef>
                <a:spcPts val="0"/>
              </a:spcBef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https://github.com/steve-perkins/spring-config-server</a:t>
            </a:r>
            <a:r>
              <a:rPr lang="en"/>
              <a:t> </a:t>
            </a:r>
            <a:r>
              <a:rPr lang="en"/>
              <a:t>- the Spring Cloud Config Server instance, configured for Vault/Git composite</a:t>
            </a:r>
            <a:br>
              <a:rPr lang="en"/>
            </a:br>
          </a:p>
          <a:p>
            <a:pPr indent="-228600" lvl="0" marL="457200" rtl="0">
              <a:spcBef>
                <a:spcPts val="0"/>
              </a:spcBef>
            </a:pPr>
            <a:r>
              <a:rPr lang="en" u="sng">
                <a:solidFill>
                  <a:schemeClr val="hlink"/>
                </a:solidFill>
                <a:hlinkClick r:id="rId5"/>
              </a:rPr>
              <a:t>https://github.com/steve-perkins/spring-config-sample-app</a:t>
            </a:r>
            <a:r>
              <a:rPr lang="en"/>
              <a:t> </a:t>
            </a:r>
            <a:r>
              <a:rPr lang="en"/>
              <a:t>- a demo application under config managment</a:t>
            </a:r>
          </a:p>
        </p:txBody>
      </p:sp>
      <p:sp>
        <p:nvSpPr>
          <p:cNvPr id="249" name="Shape 249"/>
          <p:cNvSpPr txBox="1"/>
          <p:nvPr>
            <p:ph type="title"/>
          </p:nvPr>
        </p:nvSpPr>
        <p:spPr>
          <a:xfrm>
            <a:off x="463800" y="284400"/>
            <a:ext cx="8216400" cy="8418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Example #2: Spring Cloud Config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 txBox="1"/>
          <p:nvPr>
            <p:ph type="title"/>
          </p:nvPr>
        </p:nvSpPr>
        <p:spPr>
          <a:xfrm>
            <a:off x="949775" y="1036450"/>
            <a:ext cx="7295400" cy="30885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500"/>
              </a:spcBef>
              <a:buNone/>
            </a:pPr>
            <a:r>
              <a:rPr lang="en"/>
              <a:t>SECURITY AND TLS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 txBox="1"/>
          <p:nvPr>
            <p:ph idx="1" type="body"/>
          </p:nvPr>
        </p:nvSpPr>
        <p:spPr>
          <a:xfrm>
            <a:off x="463800" y="1311800"/>
            <a:ext cx="5013900" cy="3131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b="1" lang="en">
                <a:solidFill>
                  <a:srgbClr val="259FC9"/>
                </a:solidFill>
              </a:rPr>
              <a:t>SEPARATING PROCESSES LEADS TO INCREASED IPC</a:t>
            </a: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33C55"/>
              </a:buClr>
              <a:buSzPct val="100000"/>
              <a:buFont typeface="Proxima Nova"/>
              <a:buChar char="●"/>
            </a:pPr>
            <a:r>
              <a:rPr lang="en" sz="1400"/>
              <a:t>HTTP</a:t>
            </a: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1400"/>
              <a:t>MQ</a:t>
            </a:r>
          </a:p>
          <a:p>
            <a: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259FC9"/>
                </a:solidFill>
              </a:rPr>
              <a:t>INCREASED IPC LEADS TO INCREASED RISK</a:t>
            </a: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133C55"/>
              </a:buClr>
              <a:buSzPct val="100000"/>
              <a:buFont typeface="Proxima Nova"/>
              <a:buChar char="●"/>
            </a:pPr>
            <a:r>
              <a:rPr lang="en" sz="1400"/>
              <a:t>External attackers</a:t>
            </a: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1400"/>
              <a:t>Internal negligence</a:t>
            </a:r>
          </a:p>
        </p:txBody>
      </p:sp>
      <p:sp>
        <p:nvSpPr>
          <p:cNvPr id="260" name="Shape 260"/>
          <p:cNvSpPr txBox="1"/>
          <p:nvPr>
            <p:ph type="title"/>
          </p:nvPr>
        </p:nvSpPr>
        <p:spPr>
          <a:xfrm>
            <a:off x="463800" y="284400"/>
            <a:ext cx="8216400" cy="8418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Microservices == More Internal Traffic</a:t>
            </a:r>
          </a:p>
        </p:txBody>
      </p:sp>
      <p:pic>
        <p:nvPicPr>
          <p:cNvPr descr="EAI-P2P.png" id="261" name="Shape 2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61225" y="2091825"/>
            <a:ext cx="2524125" cy="157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 txBox="1"/>
          <p:nvPr>
            <p:ph idx="1" type="body"/>
          </p:nvPr>
        </p:nvSpPr>
        <p:spPr>
          <a:xfrm>
            <a:off x="463800" y="1311800"/>
            <a:ext cx="4966200" cy="3131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b="1" lang="en">
                <a:solidFill>
                  <a:srgbClr val="259FC9"/>
                </a:solidFill>
              </a:rPr>
              <a:t>HMAC</a:t>
            </a: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133C55"/>
              </a:buClr>
              <a:buSzPct val="100000"/>
              <a:buFont typeface="Proxima Nova"/>
              <a:buChar char="●"/>
            </a:pPr>
            <a:r>
              <a:rPr lang="en" sz="1400"/>
              <a:t>Uses a shared secret key (which could be stored in Vault)</a:t>
            </a: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1400"/>
              <a:t>Callers send a header, a hash of some values signed with the shared key</a:t>
            </a: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1400"/>
              <a:t>Receivers perform the same hash and verify a match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t/>
            </a:r>
            <a:endParaRPr sz="1400"/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b="1" lang="en">
                <a:solidFill>
                  <a:srgbClr val="259FC9"/>
                </a:solidFill>
              </a:rPr>
              <a:t>RESOURCES</a:t>
            </a: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133C55"/>
              </a:buClr>
              <a:buSzPct val="100000"/>
              <a:buFont typeface="Proxima Nova"/>
              <a:buChar char="●"/>
            </a:pPr>
            <a:r>
              <a:rPr lang="en" sz="1400" u="sng">
                <a:solidFill>
                  <a:schemeClr val="hlink"/>
                </a:solidFill>
                <a:hlinkClick r:id="rId3"/>
              </a:rPr>
              <a:t>https://en.wikipedia.org/wiki/Hash-based_message_authentication_code</a:t>
            </a:r>
            <a:r>
              <a:rPr lang="en" sz="1400"/>
              <a:t> </a:t>
            </a: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133C55"/>
              </a:buClr>
              <a:buSzPct val="100000"/>
              <a:buFont typeface="Proxima Nova"/>
              <a:buChar char="●"/>
            </a:pPr>
            <a:r>
              <a:rPr lang="en" sz="1400"/>
              <a:t>Class </a:t>
            </a:r>
            <a:r>
              <a:rPr b="1" lang="en" sz="1400">
                <a:latin typeface="Courier New"/>
                <a:ea typeface="Courier New"/>
                <a:cs typeface="Courier New"/>
                <a:sym typeface="Courier New"/>
              </a:rPr>
              <a:t>javax.crypto.Mac</a:t>
            </a:r>
            <a:r>
              <a:rPr lang="en" sz="1400"/>
              <a:t> in the JDK</a:t>
            </a: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1400"/>
              <a:t>Apache Commons Codec</a:t>
            </a:r>
          </a:p>
        </p:txBody>
      </p:sp>
      <p:sp>
        <p:nvSpPr>
          <p:cNvPr id="267" name="Shape 267"/>
          <p:cNvSpPr txBox="1"/>
          <p:nvPr>
            <p:ph type="title"/>
          </p:nvPr>
        </p:nvSpPr>
        <p:spPr>
          <a:xfrm>
            <a:off x="463800" y="284400"/>
            <a:ext cx="8216400" cy="8418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Secure HTTP Endpoints</a:t>
            </a:r>
          </a:p>
        </p:txBody>
      </p:sp>
      <p:pic>
        <p:nvPicPr>
          <p:cNvPr descr="HMAC.png" id="268" name="Shape 2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91450" y="1641812"/>
            <a:ext cx="3409200" cy="24716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 txBox="1"/>
          <p:nvPr>
            <p:ph idx="1" type="body"/>
          </p:nvPr>
        </p:nvSpPr>
        <p:spPr>
          <a:xfrm>
            <a:off x="463800" y="1311800"/>
            <a:ext cx="5431500" cy="3131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b="1" lang="en">
                <a:solidFill>
                  <a:srgbClr val="259FC9"/>
                </a:solidFill>
              </a:rPr>
              <a:t>TRANSPORT-LAYER SECURITY (TLS)</a:t>
            </a: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133C55"/>
              </a:buClr>
              <a:buSzPct val="100000"/>
              <a:buFont typeface="Proxima Nova"/>
              <a:buChar char="●"/>
            </a:pPr>
            <a:r>
              <a:rPr lang="en" sz="1400"/>
              <a:t>Basic versus client authentication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b="1" lang="en">
                <a:solidFill>
                  <a:srgbClr val="259FC9"/>
                </a:solidFill>
              </a:rPr>
              <a:t>VAULT AS A CERTIFICATE AUTHORITY</a:t>
            </a: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133C55"/>
              </a:buClr>
              <a:buSzPct val="100000"/>
              <a:buFont typeface="Proxima Nova"/>
              <a:buChar char="●"/>
            </a:pPr>
            <a:r>
              <a:rPr lang="en" sz="1400"/>
              <a:t>Vault can issue signed x509 certificates</a:t>
            </a: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1400"/>
              <a:t>Message brokers and other infrastructure components can be setup to recognize Vault-signed certs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b="1" lang="en">
                <a:solidFill>
                  <a:srgbClr val="259FC9"/>
                </a:solidFill>
              </a:rPr>
              <a:t>RUNTIME ACCESS</a:t>
            </a: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1400"/>
              <a:t>Applications can request certs from Vault on the fly, and use them to connect to infrastructure components</a:t>
            </a: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1400"/>
              <a:t>Access controls can limit what a given cert is authorized to do</a:t>
            </a:r>
          </a:p>
        </p:txBody>
      </p:sp>
      <p:sp>
        <p:nvSpPr>
          <p:cNvPr id="274" name="Shape 274"/>
          <p:cNvSpPr txBox="1"/>
          <p:nvPr>
            <p:ph type="title"/>
          </p:nvPr>
        </p:nvSpPr>
        <p:spPr>
          <a:xfrm>
            <a:off x="463800" y="284400"/>
            <a:ext cx="8216400" cy="8418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Secure MQ (and other infrastructure)</a:t>
            </a:r>
          </a:p>
        </p:txBody>
      </p:sp>
      <p:pic>
        <p:nvPicPr>
          <p:cNvPr descr="sy10660a.gif" id="275" name="Shape 2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55000" y="1623734"/>
            <a:ext cx="2666649" cy="2507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/>
          <p:nvPr>
            <p:ph idx="1" type="body"/>
          </p:nvPr>
        </p:nvSpPr>
        <p:spPr>
          <a:xfrm>
            <a:off x="463800" y="1311800"/>
            <a:ext cx="5918400" cy="3131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b="1" lang="en">
                <a:solidFill>
                  <a:srgbClr val="259FC9"/>
                </a:solidFill>
              </a:rPr>
              <a:t>SPEAKERS</a:t>
            </a: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133C55"/>
              </a:buClr>
              <a:buSzPct val="100000"/>
              <a:buFont typeface="Proxima Nova"/>
              <a:buChar char="●"/>
            </a:pPr>
            <a:r>
              <a:rPr lang="en" sz="1400"/>
              <a:t>Steve Perkins - Software Architect</a:t>
            </a: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133C55"/>
              </a:buClr>
              <a:buSzPct val="100000"/>
              <a:buFont typeface="Proxima Nova"/>
              <a:buChar char="●"/>
            </a:pPr>
            <a:r>
              <a:rPr lang="en" sz="1400"/>
              <a:t>Amit Khare - Data Architect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b="1" lang="en">
                <a:solidFill>
                  <a:srgbClr val="259FC9"/>
                </a:solidFill>
              </a:rPr>
              <a:t>SCOPE</a:t>
            </a: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1400"/>
              <a:t>Service discovery / load balancing / failover</a:t>
            </a: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133C55"/>
              </a:buClr>
              <a:buSzPct val="100000"/>
              <a:buFont typeface="Proxima Nova"/>
              <a:buChar char="●"/>
            </a:pPr>
            <a:r>
              <a:rPr lang="en" sz="1400"/>
              <a:t>Configuration management</a:t>
            </a: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1400"/>
              <a:t>Endpoint security and TLS</a:t>
            </a:r>
            <a:br>
              <a:rPr lang="en" sz="1400"/>
            </a:b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61111"/>
              <a:buFont typeface="Arial"/>
              <a:buNone/>
            </a:pPr>
            <a:r>
              <a:rPr b="1" lang="en">
                <a:solidFill>
                  <a:srgbClr val="259FC9"/>
                </a:solidFill>
              </a:rPr>
              <a:t>RESOURCES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133C55"/>
              </a:buClr>
              <a:buSzPct val="100000"/>
              <a:buFont typeface="Proxima Nova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https://github.com/steve-perkins/DevNexus-2017</a:t>
            </a:r>
            <a:r>
              <a:rPr lang="en"/>
              <a:t> 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" sz="1400"/>
            </a:br>
          </a:p>
        </p:txBody>
      </p:sp>
      <p:sp>
        <p:nvSpPr>
          <p:cNvPr id="95" name="Shape 95"/>
          <p:cNvSpPr txBox="1"/>
          <p:nvPr>
            <p:ph type="title"/>
          </p:nvPr>
        </p:nvSpPr>
        <p:spPr>
          <a:xfrm>
            <a:off x="463800" y="284400"/>
            <a:ext cx="8216400" cy="8418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Intro</a:t>
            </a:r>
          </a:p>
        </p:txBody>
      </p:sp>
      <p:pic>
        <p:nvPicPr>
          <p:cNvPr descr="perkins.jpg" id="96" name="Shape 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36700" y="1278600"/>
            <a:ext cx="1801775" cy="20923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mit.jpg" id="97" name="Shape 9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85150" y="2825700"/>
            <a:ext cx="1700725" cy="19750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 txBox="1"/>
          <p:nvPr>
            <p:ph type="title"/>
          </p:nvPr>
        </p:nvSpPr>
        <p:spPr>
          <a:xfrm>
            <a:off x="463800" y="284400"/>
            <a:ext cx="8216400" cy="8418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Example #3: TLS with Vault as a CA</a:t>
            </a:r>
          </a:p>
        </p:txBody>
      </p:sp>
      <p:pic>
        <p:nvPicPr>
          <p:cNvPr descr="Example 3 - Image 1.png" id="281" name="Shape 2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5312" y="1278600"/>
            <a:ext cx="7853364" cy="3712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 txBox="1"/>
          <p:nvPr>
            <p:ph idx="1" type="body"/>
          </p:nvPr>
        </p:nvSpPr>
        <p:spPr>
          <a:xfrm>
            <a:off x="463800" y="1311787"/>
            <a:ext cx="7774800" cy="3131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https://github.com/steve-perkins/kafka-tls-demo</a:t>
            </a:r>
            <a:r>
              <a:rPr lang="en"/>
              <a:t> - Instructions for configuring Kafka with Vault, sample message producer and consumers.</a:t>
            </a:r>
          </a:p>
        </p:txBody>
      </p:sp>
      <p:sp>
        <p:nvSpPr>
          <p:cNvPr id="287" name="Shape 287"/>
          <p:cNvSpPr txBox="1"/>
          <p:nvPr>
            <p:ph type="title"/>
          </p:nvPr>
        </p:nvSpPr>
        <p:spPr>
          <a:xfrm>
            <a:off x="463800" y="284400"/>
            <a:ext cx="8216400" cy="8418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Example #3: TLS with Vault as a CA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Shape 292"/>
          <p:cNvSpPr txBox="1"/>
          <p:nvPr>
            <p:ph type="ctrTitle"/>
          </p:nvPr>
        </p:nvSpPr>
        <p:spPr>
          <a:xfrm>
            <a:off x="977875" y="2242525"/>
            <a:ext cx="7188300" cy="1133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0" lang="en" sz="2500">
                <a:solidFill>
                  <a:srgbClr val="259FC9"/>
                </a:solidFill>
              </a:rPr>
              <a:t>Thanks!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b="0" sz="2500">
              <a:solidFill>
                <a:srgbClr val="259FC9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b="0" lang="en" sz="2500" u="sng">
                <a:solidFill>
                  <a:schemeClr val="hlink"/>
                </a:solidFill>
                <a:hlinkClick r:id="rId3"/>
              </a:rPr>
              <a:t>https://github.com/steve-perkins/DevNexus-2017</a:t>
            </a:r>
            <a:r>
              <a:rPr b="0" lang="en" sz="2500">
                <a:solidFill>
                  <a:srgbClr val="259FC9"/>
                </a:solidFill>
              </a:rPr>
              <a:t> 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/>
          <p:nvPr>
            <p:ph type="title"/>
          </p:nvPr>
        </p:nvSpPr>
        <p:spPr>
          <a:xfrm>
            <a:off x="463800" y="284400"/>
            <a:ext cx="8216400" cy="8418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BetterCloud</a:t>
            </a:r>
          </a:p>
        </p:txBody>
      </p:sp>
      <p:pic>
        <p:nvPicPr>
          <p:cNvPr descr="integrations.png" id="103" name="Shape 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9348" y="1440625"/>
            <a:ext cx="4045324" cy="1139249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Shape 104"/>
          <p:cNvSpPr/>
          <p:nvPr/>
        </p:nvSpPr>
        <p:spPr>
          <a:xfrm>
            <a:off x="1909012" y="3595025"/>
            <a:ext cx="786300" cy="984300"/>
          </a:xfrm>
          <a:prstGeom prst="can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5" name="Shape 105"/>
          <p:cNvSpPr/>
          <p:nvPr/>
        </p:nvSpPr>
        <p:spPr>
          <a:xfrm>
            <a:off x="3787587" y="3517550"/>
            <a:ext cx="1728486" cy="1139238"/>
          </a:xfrm>
          <a:prstGeom prst="irregularSeal1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MAGIC!</a:t>
            </a:r>
          </a:p>
        </p:txBody>
      </p:sp>
      <p:sp>
        <p:nvSpPr>
          <p:cNvPr id="106" name="Shape 106"/>
          <p:cNvSpPr/>
          <p:nvPr/>
        </p:nvSpPr>
        <p:spPr>
          <a:xfrm>
            <a:off x="6448687" y="3595025"/>
            <a:ext cx="786300" cy="984300"/>
          </a:xfrm>
          <a:prstGeom prst="can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7" name="Shape 107"/>
          <p:cNvSpPr/>
          <p:nvPr/>
        </p:nvSpPr>
        <p:spPr>
          <a:xfrm flipH="1">
            <a:off x="2793871" y="3956675"/>
            <a:ext cx="924600" cy="2610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8" name="Shape 108"/>
          <p:cNvSpPr/>
          <p:nvPr/>
        </p:nvSpPr>
        <p:spPr>
          <a:xfrm rot="-2922533">
            <a:off x="2143270" y="2755447"/>
            <a:ext cx="1229759" cy="534208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9" name="Shape 109"/>
          <p:cNvSpPr/>
          <p:nvPr/>
        </p:nvSpPr>
        <p:spPr>
          <a:xfrm flipH="1" rot="-8100000">
            <a:off x="5487538" y="2742905"/>
            <a:ext cx="1328370" cy="534148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0" name="Shape 110"/>
          <p:cNvSpPr/>
          <p:nvPr/>
        </p:nvSpPr>
        <p:spPr>
          <a:xfrm flipH="1">
            <a:off x="5556676" y="3956675"/>
            <a:ext cx="786300" cy="2610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 txBox="1"/>
          <p:nvPr>
            <p:ph type="title"/>
          </p:nvPr>
        </p:nvSpPr>
        <p:spPr>
          <a:xfrm>
            <a:off x="463800" y="284400"/>
            <a:ext cx="8216400" cy="8418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Early Architecture</a:t>
            </a:r>
          </a:p>
        </p:txBody>
      </p:sp>
      <p:pic>
        <p:nvPicPr>
          <p:cNvPr descr="appslogo.png" id="116" name="Shape 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7875" y="2550400"/>
            <a:ext cx="1820975" cy="102925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Shape 117"/>
          <p:cNvSpPr/>
          <p:nvPr/>
        </p:nvSpPr>
        <p:spPr>
          <a:xfrm>
            <a:off x="1114000" y="1896975"/>
            <a:ext cx="2820000" cy="2336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Google App Engine</a:t>
            </a:r>
          </a:p>
        </p:txBody>
      </p:sp>
      <p:sp>
        <p:nvSpPr>
          <p:cNvPr id="118" name="Shape 118"/>
          <p:cNvSpPr/>
          <p:nvPr/>
        </p:nvSpPr>
        <p:spPr>
          <a:xfrm>
            <a:off x="4175900" y="2807175"/>
            <a:ext cx="1406700" cy="5157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 txBox="1"/>
          <p:nvPr>
            <p:ph type="title"/>
          </p:nvPr>
        </p:nvSpPr>
        <p:spPr>
          <a:xfrm>
            <a:off x="463800" y="284400"/>
            <a:ext cx="8216400" cy="8418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Current </a:t>
            </a:r>
            <a:r>
              <a:rPr lang="en"/>
              <a:t>Architecture(*)</a:t>
            </a:r>
          </a:p>
        </p:txBody>
      </p:sp>
      <p:pic>
        <p:nvPicPr>
          <p:cNvPr descr="system-diagram.png" id="124" name="Shape 1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9700" y="1182550"/>
            <a:ext cx="6584598" cy="3712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ntlogo-gsuite.png" id="125" name="Shape 1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8825" y="1217775"/>
            <a:ext cx="1109049" cy="7393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ntlogo-dropbox.png" id="126" name="Shape 1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63200" y="1252875"/>
            <a:ext cx="1359450" cy="906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ntlogo-zendesk-1.png" id="127" name="Shape 1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4474" y="2089141"/>
            <a:ext cx="1109049" cy="73936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ntlogo-slack.png" id="128" name="Shape 1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715625" y="3332350"/>
            <a:ext cx="1109025" cy="7393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ntlogo-salesforce.png" id="129" name="Shape 12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98475" y="3009100"/>
            <a:ext cx="1159050" cy="772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ntlogo-namely.png" id="130" name="Shape 13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429525" y="2134400"/>
            <a:ext cx="1312050" cy="874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ntlogo-jira.png" id="131" name="Shape 13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63800" y="4160650"/>
            <a:ext cx="1028400" cy="685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Shape 132"/>
          <p:cNvSpPr txBox="1"/>
          <p:nvPr/>
        </p:nvSpPr>
        <p:spPr>
          <a:xfrm>
            <a:off x="7352400" y="4659725"/>
            <a:ext cx="1158900" cy="4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solidFill>
                  <a:srgbClr val="133C55"/>
                </a:solidFill>
                <a:latin typeface="Proxima Nova"/>
                <a:ea typeface="Proxima Nova"/>
                <a:cs typeface="Proxima Nova"/>
                <a:sym typeface="Proxima Nova"/>
              </a:rPr>
              <a:t>(*) not really</a:t>
            </a:r>
          </a:p>
        </p:txBody>
      </p:sp>
      <p:sp>
        <p:nvSpPr>
          <p:cNvPr id="133" name="Shape 133"/>
          <p:cNvSpPr/>
          <p:nvPr/>
        </p:nvSpPr>
        <p:spPr>
          <a:xfrm rot="1646612">
            <a:off x="1425946" y="1840820"/>
            <a:ext cx="770058" cy="280165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4" name="Shape 134"/>
          <p:cNvSpPr/>
          <p:nvPr/>
        </p:nvSpPr>
        <p:spPr>
          <a:xfrm rot="347433">
            <a:off x="1221855" y="2553382"/>
            <a:ext cx="770129" cy="280123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5" name="Shape 135"/>
          <p:cNvSpPr/>
          <p:nvPr/>
        </p:nvSpPr>
        <p:spPr>
          <a:xfrm rot="-867507">
            <a:off x="1170473" y="3081643"/>
            <a:ext cx="770192" cy="280063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6" name="Shape 136"/>
          <p:cNvSpPr/>
          <p:nvPr/>
        </p:nvSpPr>
        <p:spPr>
          <a:xfrm rot="-1696322">
            <a:off x="662955" y="4009100"/>
            <a:ext cx="770175" cy="279989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7" name="Shape 137"/>
          <p:cNvSpPr/>
          <p:nvPr/>
        </p:nvSpPr>
        <p:spPr>
          <a:xfrm rot="-1017991">
            <a:off x="6193706" y="1896335"/>
            <a:ext cx="770014" cy="280139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8" name="Shape 138"/>
          <p:cNvSpPr/>
          <p:nvPr/>
        </p:nvSpPr>
        <p:spPr>
          <a:xfrm rot="-580071">
            <a:off x="6736302" y="2577872"/>
            <a:ext cx="769934" cy="28004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9" name="Shape 139"/>
          <p:cNvSpPr/>
          <p:nvPr/>
        </p:nvSpPr>
        <p:spPr>
          <a:xfrm rot="1214550">
            <a:off x="7376910" y="3203375"/>
            <a:ext cx="769955" cy="279991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ox_factory-7bcdffc0.gif" id="144" name="Shape 1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9150" y="177875"/>
            <a:ext cx="6650946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/>
          <p:nvPr>
            <p:ph type="title"/>
          </p:nvPr>
        </p:nvSpPr>
        <p:spPr>
          <a:xfrm>
            <a:off x="949775" y="1036450"/>
            <a:ext cx="7295400" cy="30885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500"/>
              </a:spcBef>
              <a:buNone/>
            </a:pPr>
            <a:r>
              <a:rPr lang="en"/>
              <a:t>PROBLEM SPACE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 txBox="1"/>
          <p:nvPr>
            <p:ph idx="1" type="body"/>
          </p:nvPr>
        </p:nvSpPr>
        <p:spPr>
          <a:xfrm>
            <a:off x="463800" y="1311800"/>
            <a:ext cx="7746600" cy="3131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b="1" lang="en">
                <a:solidFill>
                  <a:srgbClr val="259FC9"/>
                </a:solidFill>
              </a:rPr>
              <a:t>LOAD BALANCING / FAILOVER, AND SERVICE DISCOVERY</a:t>
            </a: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133C55"/>
              </a:buClr>
              <a:buSzPct val="100000"/>
              <a:buFont typeface="Proxima Nova"/>
              <a:buChar char="●"/>
            </a:pPr>
            <a:r>
              <a:rPr lang="en" sz="1400"/>
              <a:t>How to scale and un-scale linearly without having downtime and dynamically change load balancer based on scaling and removing services?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t/>
            </a:r>
            <a:endParaRPr b="1">
              <a:solidFill>
                <a:srgbClr val="259FC9"/>
              </a:solidFill>
            </a:endParaRP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b="1" lang="en">
                <a:solidFill>
                  <a:srgbClr val="259FC9"/>
                </a:solidFill>
              </a:rPr>
              <a:t>CONFIG MANAGEMENT</a:t>
            </a: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33C55"/>
              </a:buClr>
              <a:buSzPct val="100000"/>
              <a:buFont typeface="Proxima Nova"/>
              <a:buChar char="●"/>
            </a:pPr>
            <a:r>
              <a:rPr lang="en" sz="1400"/>
              <a:t>How to manage configuration, and dynamically change it across hundreds of services, without re-builds and re-deploys?</a:t>
            </a:r>
            <a:br>
              <a:rPr lang="en" sz="1400"/>
            </a:b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b="1" lang="en">
                <a:solidFill>
                  <a:srgbClr val="259FC9"/>
                </a:solidFill>
              </a:rPr>
              <a:t>ENDPOINT SECURITY</a:t>
            </a: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133C55"/>
              </a:buClr>
              <a:buSzPct val="100000"/>
              <a:buFont typeface="Proxima Nova"/>
              <a:buChar char="●"/>
            </a:pPr>
            <a:r>
              <a:rPr lang="en" sz="1400"/>
              <a:t>How to ensure that REST and MQ endpoints are protected from external attackers, and also from the risk of services mistakenly talking to the wrong endpoint?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55" name="Shape 155"/>
          <p:cNvSpPr txBox="1"/>
          <p:nvPr>
            <p:ph type="title"/>
          </p:nvPr>
        </p:nvSpPr>
        <p:spPr>
          <a:xfrm>
            <a:off x="463800" y="284400"/>
            <a:ext cx="8216400" cy="8418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Challenges Encountered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BetterCloud 2017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